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4" r:id="rId2"/>
    <p:sldId id="290" r:id="rId3"/>
    <p:sldId id="526" r:id="rId4"/>
    <p:sldId id="310" r:id="rId5"/>
    <p:sldId id="312" r:id="rId6"/>
    <p:sldId id="294" r:id="rId7"/>
    <p:sldId id="269" r:id="rId8"/>
    <p:sldId id="304" r:id="rId9"/>
    <p:sldId id="305" r:id="rId10"/>
    <p:sldId id="268" r:id="rId11"/>
    <p:sldId id="275" r:id="rId12"/>
    <p:sldId id="276" r:id="rId13"/>
    <p:sldId id="274" r:id="rId14"/>
    <p:sldId id="296" r:id="rId15"/>
    <p:sldId id="302" r:id="rId16"/>
    <p:sldId id="298" r:id="rId17"/>
    <p:sldId id="284" r:id="rId18"/>
    <p:sldId id="285" r:id="rId19"/>
    <p:sldId id="280" r:id="rId20"/>
    <p:sldId id="281" r:id="rId21"/>
    <p:sldId id="282" r:id="rId22"/>
    <p:sldId id="527" r:id="rId23"/>
    <p:sldId id="297" r:id="rId24"/>
    <p:sldId id="528" r:id="rId25"/>
    <p:sldId id="259" r:id="rId26"/>
    <p:sldId id="279" r:id="rId27"/>
    <p:sldId id="299" r:id="rId28"/>
    <p:sldId id="522" r:id="rId29"/>
    <p:sldId id="318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7" autoAdjust="0"/>
    <p:restoredTop sz="81984" autoAdjust="0"/>
  </p:normalViewPr>
  <p:slideViewPr>
    <p:cSldViewPr snapToGrid="0">
      <p:cViewPr varScale="1">
        <p:scale>
          <a:sx n="88" d="100"/>
          <a:sy n="88" d="100"/>
        </p:scale>
        <p:origin x="1018" y="288"/>
      </p:cViewPr>
      <p:guideLst>
        <p:guide orient="horz" pos="4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499C5-B3D7-4011-B47F-547D1279119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D0A3FB-67B6-47ED-BA4F-374EB3EB85FC}">
      <dgm:prSet custT="1"/>
      <dgm:spPr>
        <a:solidFill>
          <a:schemeClr val="accent1"/>
        </a:solidFill>
      </dgm:spPr>
      <dgm:t>
        <a:bodyPr lIns="274320"/>
        <a:lstStyle/>
        <a:p>
          <a:r>
            <a:rPr lang="en-US" sz="2000" b="0">
              <a:latin typeface="Century Gothic" panose="020B0502020202020204" pitchFamily="34" charset="0"/>
            </a:rPr>
            <a:t>Supports truth in the marketplace through review of advertising claims in national advertising</a:t>
          </a:r>
          <a:endParaRPr lang="en-US" sz="2000">
            <a:latin typeface="Century Gothic" panose="020B0502020202020204" pitchFamily="34" charset="0"/>
          </a:endParaRPr>
        </a:p>
      </dgm:t>
    </dgm:pt>
    <dgm:pt modelId="{AAEA32A0-4D05-4158-B43B-8725EB57D37F}" type="parTrans" cxnId="{00AFF03F-D592-49C4-9414-B26C0FDCAB60}">
      <dgm:prSet/>
      <dgm:spPr/>
      <dgm:t>
        <a:bodyPr/>
        <a:lstStyle/>
        <a:p>
          <a:endParaRPr lang="en-US"/>
        </a:p>
      </dgm:t>
    </dgm:pt>
    <dgm:pt modelId="{AFE7BA9B-6DA7-48BD-9158-AABDE61B4916}" type="sibTrans" cxnId="{00AFF03F-D592-49C4-9414-B26C0FDCAB60}">
      <dgm:prSet/>
      <dgm:spPr/>
      <dgm:t>
        <a:bodyPr/>
        <a:lstStyle/>
        <a:p>
          <a:endParaRPr lang="en-US"/>
        </a:p>
      </dgm:t>
    </dgm:pt>
    <dgm:pt modelId="{C12A82D0-3A74-4C1A-B7EF-1B6741E4773E}">
      <dgm:prSet custT="1"/>
      <dgm:spPr>
        <a:solidFill>
          <a:schemeClr val="accent1"/>
        </a:solidFill>
      </dgm:spPr>
      <dgm:t>
        <a:bodyPr lIns="274320"/>
        <a:lstStyle/>
        <a:p>
          <a:r>
            <a:rPr lang="en-US" sz="2000" b="0">
              <a:latin typeface="Century Gothic" panose="020B0502020202020204" pitchFamily="34" charset="0"/>
            </a:rPr>
            <a:t>Advertising in all industries - including regulated products and </a:t>
          </a:r>
          <a:br>
            <a:rPr lang="en-US" sz="2000" b="0">
              <a:latin typeface="Century Gothic" panose="020B0502020202020204" pitchFamily="34" charset="0"/>
            </a:rPr>
          </a:br>
          <a:r>
            <a:rPr lang="en-US" sz="2000" b="0">
              <a:latin typeface="Century Gothic" panose="020B0502020202020204" pitchFamily="34" charset="0"/>
            </a:rPr>
            <a:t>services – in any media</a:t>
          </a:r>
          <a:endParaRPr lang="en-US" sz="2000">
            <a:latin typeface="Century Gothic" panose="020B0502020202020204" pitchFamily="34" charset="0"/>
          </a:endParaRPr>
        </a:p>
      </dgm:t>
    </dgm:pt>
    <dgm:pt modelId="{E532A600-2F75-4684-94D5-A8EB1D6CF789}" type="parTrans" cxnId="{1B9F8D77-DB68-42B4-B7CB-95AE66B1B091}">
      <dgm:prSet/>
      <dgm:spPr/>
      <dgm:t>
        <a:bodyPr/>
        <a:lstStyle/>
        <a:p>
          <a:endParaRPr lang="en-US"/>
        </a:p>
      </dgm:t>
    </dgm:pt>
    <dgm:pt modelId="{CDD51BD7-F4C5-4B88-A6A8-9FD62C4C7C57}" type="sibTrans" cxnId="{1B9F8D77-DB68-42B4-B7CB-95AE66B1B091}">
      <dgm:prSet/>
      <dgm:spPr/>
      <dgm:t>
        <a:bodyPr/>
        <a:lstStyle/>
        <a:p>
          <a:endParaRPr lang="en-US"/>
        </a:p>
      </dgm:t>
    </dgm:pt>
    <dgm:pt modelId="{647244D8-7387-4884-95E6-2F36967862A6}">
      <dgm:prSet custT="1"/>
      <dgm:spPr>
        <a:solidFill>
          <a:schemeClr val="accent1"/>
        </a:solidFill>
      </dgm:spPr>
      <dgm:t>
        <a:bodyPr lIns="274320"/>
        <a:lstStyle/>
        <a:p>
          <a:r>
            <a:rPr lang="en-US" sz="2000" b="0">
              <a:latin typeface="Century Gothic" panose="020B0502020202020204" pitchFamily="34" charset="0"/>
            </a:rPr>
            <a:t>Third-party challenges or monitoring</a:t>
          </a:r>
          <a:endParaRPr lang="en-US" sz="2000">
            <a:latin typeface="Century Gothic" panose="020B0502020202020204" pitchFamily="34" charset="0"/>
          </a:endParaRPr>
        </a:p>
      </dgm:t>
    </dgm:pt>
    <dgm:pt modelId="{82931ABB-6577-4A95-840B-18FC5CF3D27F}" type="parTrans" cxnId="{C6785CEB-C14A-452F-A69B-8FD9E1DC88F0}">
      <dgm:prSet/>
      <dgm:spPr/>
      <dgm:t>
        <a:bodyPr/>
        <a:lstStyle/>
        <a:p>
          <a:endParaRPr lang="en-US"/>
        </a:p>
      </dgm:t>
    </dgm:pt>
    <dgm:pt modelId="{40A0709E-103F-45B4-AAFE-6624504D129E}" type="sibTrans" cxnId="{C6785CEB-C14A-452F-A69B-8FD9E1DC88F0}">
      <dgm:prSet/>
      <dgm:spPr/>
      <dgm:t>
        <a:bodyPr/>
        <a:lstStyle/>
        <a:p>
          <a:endParaRPr lang="en-US"/>
        </a:p>
      </dgm:t>
    </dgm:pt>
    <dgm:pt modelId="{2A6F2953-B9BF-424B-AAAC-9624ABD91D1B}">
      <dgm:prSet custT="1"/>
      <dgm:spPr>
        <a:solidFill>
          <a:schemeClr val="accent1"/>
        </a:solidFill>
      </dgm:spPr>
      <dgm:t>
        <a:bodyPr lIns="274320"/>
        <a:lstStyle/>
        <a:p>
          <a:r>
            <a:rPr lang="en-US" sz="2000" b="0">
              <a:latin typeface="Century Gothic" panose="020B0502020202020204" pitchFamily="34" charset="0"/>
            </a:rPr>
            <a:t>Appeals to National Advertising Review Board (NARB)</a:t>
          </a:r>
          <a:endParaRPr lang="en-US" sz="2000">
            <a:latin typeface="Century Gothic" panose="020B0502020202020204" pitchFamily="34" charset="0"/>
          </a:endParaRPr>
        </a:p>
      </dgm:t>
    </dgm:pt>
    <dgm:pt modelId="{85E952F1-4FDB-428D-99FC-BE8A8E5E13F2}" type="parTrans" cxnId="{52FCD4B7-DAD0-4921-A37A-7B26C44C1015}">
      <dgm:prSet/>
      <dgm:spPr/>
      <dgm:t>
        <a:bodyPr/>
        <a:lstStyle/>
        <a:p>
          <a:endParaRPr lang="en-US"/>
        </a:p>
      </dgm:t>
    </dgm:pt>
    <dgm:pt modelId="{DE4C7CB3-FAB7-4915-81E6-98F09A6F6B4B}" type="sibTrans" cxnId="{52FCD4B7-DAD0-4921-A37A-7B26C44C1015}">
      <dgm:prSet/>
      <dgm:spPr/>
      <dgm:t>
        <a:bodyPr/>
        <a:lstStyle/>
        <a:p>
          <a:endParaRPr lang="en-US"/>
        </a:p>
      </dgm:t>
    </dgm:pt>
    <dgm:pt modelId="{4444742D-E3A8-4BF8-9A58-703BEBB003CB}" type="pres">
      <dgm:prSet presAssocID="{124499C5-B3D7-4011-B47F-547D1279119F}" presName="linear" presStyleCnt="0">
        <dgm:presLayoutVars>
          <dgm:animLvl val="lvl"/>
          <dgm:resizeHandles val="exact"/>
        </dgm:presLayoutVars>
      </dgm:prSet>
      <dgm:spPr/>
    </dgm:pt>
    <dgm:pt modelId="{3035BD41-CD76-478F-98DC-B7AACD78F7E6}" type="pres">
      <dgm:prSet presAssocID="{5BD0A3FB-67B6-47ED-BA4F-374EB3EB85FC}" presName="parentText" presStyleLbl="node1" presStyleIdx="0" presStyleCnt="4" custScaleY="99650" custLinFactNeighborX="-6" custLinFactNeighborY="1359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866D24F-7B08-43B4-9010-6BDA3C6B656F}" type="pres">
      <dgm:prSet presAssocID="{AFE7BA9B-6DA7-48BD-9158-AABDE61B4916}" presName="spacer" presStyleCnt="0"/>
      <dgm:spPr/>
    </dgm:pt>
    <dgm:pt modelId="{82003477-290B-4B7C-BEAB-0FFFC1205B60}" type="pres">
      <dgm:prSet presAssocID="{C12A82D0-3A74-4C1A-B7EF-1B6741E4773E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1EF4CCE-1987-4CDF-8F6B-C7C4700E86C7}" type="pres">
      <dgm:prSet presAssocID="{CDD51BD7-F4C5-4B88-A6A8-9FD62C4C7C57}" presName="spacer" presStyleCnt="0"/>
      <dgm:spPr/>
    </dgm:pt>
    <dgm:pt modelId="{CF4AE3AC-7AD1-4C7E-BAA5-0AB30E0CF468}" type="pres">
      <dgm:prSet presAssocID="{647244D8-7387-4884-95E6-2F36967862A6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387008-5118-45D0-BADF-B55837B37E42}" type="pres">
      <dgm:prSet presAssocID="{40A0709E-103F-45B4-AAFE-6624504D129E}" presName="spacer" presStyleCnt="0"/>
      <dgm:spPr/>
    </dgm:pt>
    <dgm:pt modelId="{04EDDDC8-5B50-417B-92F4-8D6D0ECD63B7}" type="pres">
      <dgm:prSet presAssocID="{2A6F2953-B9BF-424B-AAAC-9624ABD91D1B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2991FA1E-1CEE-42C4-9C82-AB15B467382D}" type="presOf" srcId="{647244D8-7387-4884-95E6-2F36967862A6}" destId="{CF4AE3AC-7AD1-4C7E-BAA5-0AB30E0CF468}" srcOrd="0" destOrd="0" presId="urn:microsoft.com/office/officeart/2005/8/layout/vList2"/>
    <dgm:cxn modelId="{00AFF03F-D592-49C4-9414-B26C0FDCAB60}" srcId="{124499C5-B3D7-4011-B47F-547D1279119F}" destId="{5BD0A3FB-67B6-47ED-BA4F-374EB3EB85FC}" srcOrd="0" destOrd="0" parTransId="{AAEA32A0-4D05-4158-B43B-8725EB57D37F}" sibTransId="{AFE7BA9B-6DA7-48BD-9158-AABDE61B4916}"/>
    <dgm:cxn modelId="{B0B3F270-26C1-4902-A641-F1F205BC8E1E}" type="presOf" srcId="{124499C5-B3D7-4011-B47F-547D1279119F}" destId="{4444742D-E3A8-4BF8-9A58-703BEBB003CB}" srcOrd="0" destOrd="0" presId="urn:microsoft.com/office/officeart/2005/8/layout/vList2"/>
    <dgm:cxn modelId="{1B9F8D77-DB68-42B4-B7CB-95AE66B1B091}" srcId="{124499C5-B3D7-4011-B47F-547D1279119F}" destId="{C12A82D0-3A74-4C1A-B7EF-1B6741E4773E}" srcOrd="1" destOrd="0" parTransId="{E532A600-2F75-4684-94D5-A8EB1D6CF789}" sibTransId="{CDD51BD7-F4C5-4B88-A6A8-9FD62C4C7C57}"/>
    <dgm:cxn modelId="{B4606EA0-E440-4A6B-9336-0018F7FE8E4D}" type="presOf" srcId="{5BD0A3FB-67B6-47ED-BA4F-374EB3EB85FC}" destId="{3035BD41-CD76-478F-98DC-B7AACD78F7E6}" srcOrd="0" destOrd="0" presId="urn:microsoft.com/office/officeart/2005/8/layout/vList2"/>
    <dgm:cxn modelId="{52FCD4B7-DAD0-4921-A37A-7B26C44C1015}" srcId="{124499C5-B3D7-4011-B47F-547D1279119F}" destId="{2A6F2953-B9BF-424B-AAAC-9624ABD91D1B}" srcOrd="3" destOrd="0" parTransId="{85E952F1-4FDB-428D-99FC-BE8A8E5E13F2}" sibTransId="{DE4C7CB3-FAB7-4915-81E6-98F09A6F6B4B}"/>
    <dgm:cxn modelId="{C88F61CE-9B89-4980-A61B-D4ED5724B0B4}" type="presOf" srcId="{C12A82D0-3A74-4C1A-B7EF-1B6741E4773E}" destId="{82003477-290B-4B7C-BEAB-0FFFC1205B60}" srcOrd="0" destOrd="0" presId="urn:microsoft.com/office/officeart/2005/8/layout/vList2"/>
    <dgm:cxn modelId="{C6785CEB-C14A-452F-A69B-8FD9E1DC88F0}" srcId="{124499C5-B3D7-4011-B47F-547D1279119F}" destId="{647244D8-7387-4884-95E6-2F36967862A6}" srcOrd="2" destOrd="0" parTransId="{82931ABB-6577-4A95-840B-18FC5CF3D27F}" sibTransId="{40A0709E-103F-45B4-AAFE-6624504D129E}"/>
    <dgm:cxn modelId="{0E5513F5-610F-4F68-AAC5-EFFBEBD02A0A}" type="presOf" srcId="{2A6F2953-B9BF-424B-AAAC-9624ABD91D1B}" destId="{04EDDDC8-5B50-417B-92F4-8D6D0ECD63B7}" srcOrd="0" destOrd="0" presId="urn:microsoft.com/office/officeart/2005/8/layout/vList2"/>
    <dgm:cxn modelId="{DDD7F26D-E08F-49AF-AD13-29456134334F}" type="presParOf" srcId="{4444742D-E3A8-4BF8-9A58-703BEBB003CB}" destId="{3035BD41-CD76-478F-98DC-B7AACD78F7E6}" srcOrd="0" destOrd="0" presId="urn:microsoft.com/office/officeart/2005/8/layout/vList2"/>
    <dgm:cxn modelId="{0A7B3703-F129-4581-A001-BF43BC235718}" type="presParOf" srcId="{4444742D-E3A8-4BF8-9A58-703BEBB003CB}" destId="{B866D24F-7B08-43B4-9010-6BDA3C6B656F}" srcOrd="1" destOrd="0" presId="urn:microsoft.com/office/officeart/2005/8/layout/vList2"/>
    <dgm:cxn modelId="{590255CF-7CEE-4716-B464-2ED7C1388756}" type="presParOf" srcId="{4444742D-E3A8-4BF8-9A58-703BEBB003CB}" destId="{82003477-290B-4B7C-BEAB-0FFFC1205B60}" srcOrd="2" destOrd="0" presId="urn:microsoft.com/office/officeart/2005/8/layout/vList2"/>
    <dgm:cxn modelId="{A0965631-9354-40AD-90D3-752A7C89DA65}" type="presParOf" srcId="{4444742D-E3A8-4BF8-9A58-703BEBB003CB}" destId="{61EF4CCE-1987-4CDF-8F6B-C7C4700E86C7}" srcOrd="3" destOrd="0" presId="urn:microsoft.com/office/officeart/2005/8/layout/vList2"/>
    <dgm:cxn modelId="{9293735A-9BE1-4073-8609-F536C37D774C}" type="presParOf" srcId="{4444742D-E3A8-4BF8-9A58-703BEBB003CB}" destId="{CF4AE3AC-7AD1-4C7E-BAA5-0AB30E0CF468}" srcOrd="4" destOrd="0" presId="urn:microsoft.com/office/officeart/2005/8/layout/vList2"/>
    <dgm:cxn modelId="{1FDAB3D3-5620-4B02-AC69-AC31EF5DFFE4}" type="presParOf" srcId="{4444742D-E3A8-4BF8-9A58-703BEBB003CB}" destId="{EA387008-5118-45D0-BADF-B55837B37E42}" srcOrd="5" destOrd="0" presId="urn:microsoft.com/office/officeart/2005/8/layout/vList2"/>
    <dgm:cxn modelId="{B726519F-EF28-4D83-8498-B1100E85BC60}" type="presParOf" srcId="{4444742D-E3A8-4BF8-9A58-703BEBB003CB}" destId="{04EDDDC8-5B50-417B-92F4-8D6D0ECD63B7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D770E-AFA8-43B0-B525-A561AE96EE72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FEB23D-3EDA-4C9B-A527-FC499C46F782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dgm:spPr>
      <dgm:t>
        <a:bodyPr/>
        <a:lstStyle/>
        <a:p>
          <a:r>
            <a:rPr lang="en-US" b="0" dirty="0"/>
            <a:t>U.S.-Origin Claims</a:t>
          </a:r>
          <a:endParaRPr lang="en-US" dirty="0"/>
        </a:p>
      </dgm:t>
    </dgm:pt>
    <dgm:pt modelId="{D888EAF6-CE94-446B-853E-A91E87018F43}" type="parTrans" cxnId="{4DC5CF31-204E-4BD3-85F6-FE81A2946A40}">
      <dgm:prSet/>
      <dgm:spPr/>
      <dgm:t>
        <a:bodyPr/>
        <a:lstStyle/>
        <a:p>
          <a:endParaRPr lang="en-US"/>
        </a:p>
      </dgm:t>
    </dgm:pt>
    <dgm:pt modelId="{B4A377AE-502D-4377-86EB-242B0CFA2C0E}" type="sibTrans" cxnId="{4DC5CF31-204E-4BD3-85F6-FE81A2946A40}">
      <dgm:prSet/>
      <dgm:spPr/>
      <dgm:t>
        <a:bodyPr/>
        <a:lstStyle/>
        <a:p>
          <a:endParaRPr lang="en-US"/>
        </a:p>
      </dgm:t>
    </dgm:pt>
    <dgm:pt modelId="{FF7D9014-1060-4F4C-9F02-F4419FB690DD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/>
            <a:t>“Made in the USA,” “Product of USA”</a:t>
          </a:r>
        </a:p>
      </dgm:t>
    </dgm:pt>
    <dgm:pt modelId="{FDA25902-FC18-451D-8EEA-9C73015992C2}" type="parTrans" cxnId="{640912DF-F4DE-4245-BAE7-CB3EEB283AF4}">
      <dgm:prSet/>
      <dgm:spPr/>
      <dgm:t>
        <a:bodyPr/>
        <a:lstStyle/>
        <a:p>
          <a:endParaRPr lang="en-US"/>
        </a:p>
      </dgm:t>
    </dgm:pt>
    <dgm:pt modelId="{CA32225C-738A-4321-BA67-3DCE7320FCDC}" type="sibTrans" cxnId="{640912DF-F4DE-4245-BAE7-CB3EEB283AF4}">
      <dgm:prSet/>
      <dgm:spPr/>
      <dgm:t>
        <a:bodyPr/>
        <a:lstStyle/>
        <a:p>
          <a:endParaRPr lang="en-US"/>
        </a:p>
      </dgm:t>
    </dgm:pt>
    <dgm:pt modelId="{B3AF9052-7A92-4375-BBE6-3CFEC5524032}">
      <dgm:prSet/>
      <dgm:spPr/>
      <dgm:t>
        <a:bodyPr/>
        <a:lstStyle/>
        <a:p>
          <a:pPr>
            <a:buNone/>
          </a:pPr>
          <a:r>
            <a:rPr lang="en-US" b="1" dirty="0"/>
            <a:t>Narrow, defined standards</a:t>
          </a:r>
        </a:p>
      </dgm:t>
    </dgm:pt>
    <dgm:pt modelId="{5D753E45-82DC-49E4-AEFA-F1BA951E8C8F}" type="parTrans" cxnId="{4E277E55-781A-4B0D-9C35-C11E7AEEEBAD}">
      <dgm:prSet/>
      <dgm:spPr/>
      <dgm:t>
        <a:bodyPr/>
        <a:lstStyle/>
        <a:p>
          <a:endParaRPr lang="en-US"/>
        </a:p>
      </dgm:t>
    </dgm:pt>
    <dgm:pt modelId="{6F99CF0E-C737-4FA0-AEB8-26ED7A27BCE1}" type="sibTrans" cxnId="{4E277E55-781A-4B0D-9C35-C11E7AEEEBAD}">
      <dgm:prSet/>
      <dgm:spPr/>
      <dgm:t>
        <a:bodyPr/>
        <a:lstStyle/>
        <a:p>
          <a:endParaRPr lang="en-US"/>
        </a:p>
      </dgm:t>
    </dgm:pt>
    <dgm:pt modelId="{DFC30805-BD79-43B2-892B-CFB0E4A348BC}">
      <dgm:prSet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dgm:spPr>
      <dgm:t>
        <a:bodyPr/>
        <a:lstStyle/>
        <a:p>
          <a:r>
            <a:rPr lang="en-US" b="0"/>
            <a:t>Organic Claims</a:t>
          </a:r>
          <a:endParaRPr lang="en-US"/>
        </a:p>
      </dgm:t>
    </dgm:pt>
    <dgm:pt modelId="{F0FAC93E-BCD8-403A-968E-512D23BCE6B4}" type="parTrans" cxnId="{A087C578-51CB-446C-BF6E-7706CBCC3A8E}">
      <dgm:prSet/>
      <dgm:spPr/>
      <dgm:t>
        <a:bodyPr/>
        <a:lstStyle/>
        <a:p>
          <a:endParaRPr lang="en-US"/>
        </a:p>
      </dgm:t>
    </dgm:pt>
    <dgm:pt modelId="{B3ABFCA4-64B3-4B7E-AB73-3C3E47080848}" type="sibTrans" cxnId="{A087C578-51CB-446C-BF6E-7706CBCC3A8E}">
      <dgm:prSet/>
      <dgm:spPr/>
      <dgm:t>
        <a:bodyPr/>
        <a:lstStyle/>
        <a:p>
          <a:endParaRPr lang="en-US"/>
        </a:p>
      </dgm:t>
    </dgm:pt>
    <dgm:pt modelId="{8C1C9866-0FAD-402E-9F48-B54F9C431266}">
      <dgm:prSet/>
      <dgm:spPr/>
      <dgm:t>
        <a:bodyPr/>
        <a:lstStyle/>
        <a:p>
          <a:r>
            <a:rPr lang="en-US" b="1" dirty="0"/>
            <a:t>Federal certification program (NOP)</a:t>
          </a:r>
        </a:p>
      </dgm:t>
    </dgm:pt>
    <dgm:pt modelId="{80DCEC0A-FE9A-4701-8AD2-73D39D981F5E}" type="parTrans" cxnId="{CFE04129-FEE9-4D98-8466-6324AFE62796}">
      <dgm:prSet/>
      <dgm:spPr/>
      <dgm:t>
        <a:bodyPr/>
        <a:lstStyle/>
        <a:p>
          <a:endParaRPr lang="en-US"/>
        </a:p>
      </dgm:t>
    </dgm:pt>
    <dgm:pt modelId="{6D1EADA9-46A6-4993-A973-93942E957068}" type="sibTrans" cxnId="{CFE04129-FEE9-4D98-8466-6324AFE62796}">
      <dgm:prSet/>
      <dgm:spPr/>
      <dgm:t>
        <a:bodyPr/>
        <a:lstStyle/>
        <a:p>
          <a:endParaRPr lang="en-US"/>
        </a:p>
      </dgm:t>
    </dgm:pt>
    <dgm:pt modelId="{0C4743AB-2569-4609-9DD1-5465FF4C8277}">
      <dgm:prSet/>
      <dgm:spPr/>
      <dgm:t>
        <a:bodyPr/>
        <a:lstStyle/>
        <a:p>
          <a:r>
            <a:rPr lang="en-US" b="1" dirty="0"/>
            <a:t>Pre‑approved labels</a:t>
          </a:r>
        </a:p>
      </dgm:t>
    </dgm:pt>
    <dgm:pt modelId="{74F687DA-BA8F-4588-9363-C698798B1E08}" type="parTrans" cxnId="{0375BDE5-B7BA-4F25-BEDF-F3AAFE30CE8F}">
      <dgm:prSet/>
      <dgm:spPr/>
      <dgm:t>
        <a:bodyPr/>
        <a:lstStyle/>
        <a:p>
          <a:endParaRPr lang="en-US"/>
        </a:p>
      </dgm:t>
    </dgm:pt>
    <dgm:pt modelId="{DDC514F5-A548-4DC6-8EC5-7E0C595B9277}" type="sibTrans" cxnId="{0375BDE5-B7BA-4F25-BEDF-F3AAFE30CE8F}">
      <dgm:prSet/>
      <dgm:spPr/>
      <dgm:t>
        <a:bodyPr/>
        <a:lstStyle/>
        <a:p>
          <a:endParaRPr lang="en-US"/>
        </a:p>
      </dgm:t>
    </dgm:pt>
    <dgm:pt modelId="{D54040EE-2EF1-49CF-B851-E6226E9F0010}">
      <dgm:prSet/>
      <dgm:spPr>
        <a:gradFill flip="none" rotWithShape="1">
          <a:gsLst>
            <a:gs pos="28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6200000" scaled="1"/>
          <a:tileRect/>
        </a:gradFill>
        <a:effectLst/>
      </dgm:spPr>
      <dgm:t>
        <a:bodyPr/>
        <a:lstStyle/>
        <a:p>
          <a:r>
            <a:rPr lang="en-US" b="0" dirty="0"/>
            <a:t>Animal‑Raising Claims</a:t>
          </a:r>
          <a:endParaRPr lang="en-US" dirty="0"/>
        </a:p>
      </dgm:t>
    </dgm:pt>
    <dgm:pt modelId="{D9FBFAC9-7018-4950-8E15-BFBC8E734117}" type="parTrans" cxnId="{C852F0A0-E280-4BDB-A5DA-223DBA84175D}">
      <dgm:prSet/>
      <dgm:spPr/>
      <dgm:t>
        <a:bodyPr/>
        <a:lstStyle/>
        <a:p>
          <a:endParaRPr lang="en-US"/>
        </a:p>
      </dgm:t>
    </dgm:pt>
    <dgm:pt modelId="{18B180BE-69DD-43E3-978F-FDA4E7E6CB40}" type="sibTrans" cxnId="{C852F0A0-E280-4BDB-A5DA-223DBA84175D}">
      <dgm:prSet/>
      <dgm:spPr/>
      <dgm:t>
        <a:bodyPr/>
        <a:lstStyle/>
        <a:p>
          <a:endParaRPr lang="en-US"/>
        </a:p>
      </dgm:t>
    </dgm:pt>
    <dgm:pt modelId="{64C71500-D11E-472B-832D-10A2D0661858}">
      <dgm:prSet/>
      <dgm:spPr/>
      <dgm:t>
        <a:bodyPr/>
        <a:lstStyle/>
        <a:p>
          <a:r>
            <a:rPr lang="en-US" b="1" dirty="0"/>
            <a:t>“No Antibiotics Ever,” “Grass‑Fed,” “Humanely Raised”</a:t>
          </a:r>
        </a:p>
      </dgm:t>
    </dgm:pt>
    <dgm:pt modelId="{D53516B0-4960-40FA-8B2F-C356CBD9258D}" type="parTrans" cxnId="{2B8CE2DB-C040-481C-9A18-A7DF4316B0F3}">
      <dgm:prSet/>
      <dgm:spPr/>
      <dgm:t>
        <a:bodyPr/>
        <a:lstStyle/>
        <a:p>
          <a:endParaRPr lang="en-US"/>
        </a:p>
      </dgm:t>
    </dgm:pt>
    <dgm:pt modelId="{2F1A0489-9C40-4CFB-9EAD-7DB2AD880D6D}" type="sibTrans" cxnId="{2B8CE2DB-C040-481C-9A18-A7DF4316B0F3}">
      <dgm:prSet/>
      <dgm:spPr/>
      <dgm:t>
        <a:bodyPr/>
        <a:lstStyle/>
        <a:p>
          <a:endParaRPr lang="en-US"/>
        </a:p>
      </dgm:t>
    </dgm:pt>
    <dgm:pt modelId="{97E9B485-E77A-4317-9147-D3DD22CE8264}">
      <dgm:prSet/>
      <dgm:spPr/>
      <dgm:t>
        <a:bodyPr/>
        <a:lstStyle/>
        <a:p>
          <a:r>
            <a:rPr lang="en-US" b="1" dirty="0"/>
            <a:t>Claim‑specific substantiation required</a:t>
          </a:r>
        </a:p>
      </dgm:t>
    </dgm:pt>
    <dgm:pt modelId="{2D65E9E3-EAA7-4252-A9DE-61AC6EDCF15B}" type="parTrans" cxnId="{5E0FF9D3-281A-4985-9BA8-0315807C1EDF}">
      <dgm:prSet/>
      <dgm:spPr/>
      <dgm:t>
        <a:bodyPr/>
        <a:lstStyle/>
        <a:p>
          <a:endParaRPr lang="en-US"/>
        </a:p>
      </dgm:t>
    </dgm:pt>
    <dgm:pt modelId="{51DD4FA2-6C13-4791-8E29-F09F7C1D6CEE}" type="sibTrans" cxnId="{5E0FF9D3-281A-4985-9BA8-0315807C1EDF}">
      <dgm:prSet/>
      <dgm:spPr/>
      <dgm:t>
        <a:bodyPr/>
        <a:lstStyle/>
        <a:p>
          <a:endParaRPr lang="en-US"/>
        </a:p>
      </dgm:t>
    </dgm:pt>
    <dgm:pt modelId="{3AFC611C-57C8-4FD9-8EEE-9FAA4B8E1040}" type="pres">
      <dgm:prSet presAssocID="{B16D770E-AFA8-43B0-B525-A561AE96EE72}" presName="Name0" presStyleCnt="0">
        <dgm:presLayoutVars>
          <dgm:dir/>
          <dgm:animLvl val="lvl"/>
          <dgm:resizeHandles val="exact"/>
        </dgm:presLayoutVars>
      </dgm:prSet>
      <dgm:spPr/>
    </dgm:pt>
    <dgm:pt modelId="{498940F6-5AE5-4DD7-859A-F57A967BD394}" type="pres">
      <dgm:prSet presAssocID="{D54040EE-2EF1-49CF-B851-E6226E9F0010}" presName="boxAndChildren" presStyleCnt="0"/>
      <dgm:spPr/>
    </dgm:pt>
    <dgm:pt modelId="{FE88D3A0-230C-4B7D-B424-268D3A69D481}" type="pres">
      <dgm:prSet presAssocID="{D54040EE-2EF1-49CF-B851-E6226E9F0010}" presName="parentTextBox" presStyleLbl="alignNode1" presStyleIdx="0" presStyleCnt="3"/>
      <dgm:spPr/>
    </dgm:pt>
    <dgm:pt modelId="{B819626A-0374-46BA-BF8D-73064938EE8C}" type="pres">
      <dgm:prSet presAssocID="{D54040EE-2EF1-49CF-B851-E6226E9F0010}" presName="descendantBox" presStyleLbl="bgAccFollowNode1" presStyleIdx="0" presStyleCnt="3"/>
      <dgm:spPr/>
    </dgm:pt>
    <dgm:pt modelId="{493D903D-A176-4D4B-8C96-F6ADE73FEB1E}" type="pres">
      <dgm:prSet presAssocID="{B3ABFCA4-64B3-4B7E-AB73-3C3E47080848}" presName="sp" presStyleCnt="0"/>
      <dgm:spPr/>
    </dgm:pt>
    <dgm:pt modelId="{0FB60536-0420-4522-8C51-B47EE6EA87F1}" type="pres">
      <dgm:prSet presAssocID="{DFC30805-BD79-43B2-892B-CFB0E4A348BC}" presName="arrowAndChildren" presStyleCnt="0"/>
      <dgm:spPr/>
    </dgm:pt>
    <dgm:pt modelId="{093529DA-D07B-45A6-A37C-2CCC21B54CB0}" type="pres">
      <dgm:prSet presAssocID="{DFC30805-BD79-43B2-892B-CFB0E4A348BC}" presName="parentTextArrow" presStyleLbl="node1" presStyleIdx="0" presStyleCnt="0"/>
      <dgm:spPr/>
    </dgm:pt>
    <dgm:pt modelId="{C222EB60-E84F-4AC1-9570-0EDEDF69E1A2}" type="pres">
      <dgm:prSet presAssocID="{DFC30805-BD79-43B2-892B-CFB0E4A348BC}" presName="arrow" presStyleLbl="alignNode1" presStyleIdx="1" presStyleCnt="3"/>
      <dgm:spPr/>
    </dgm:pt>
    <dgm:pt modelId="{ADE29B49-FFAC-4CF7-B94C-27DC0F7FFC73}" type="pres">
      <dgm:prSet presAssocID="{DFC30805-BD79-43B2-892B-CFB0E4A348BC}" presName="descendantArrow" presStyleLbl="bgAccFollowNode1" presStyleIdx="1" presStyleCnt="3"/>
      <dgm:spPr/>
    </dgm:pt>
    <dgm:pt modelId="{CF922807-F177-4262-BC6A-B7FD33EE5480}" type="pres">
      <dgm:prSet presAssocID="{B4A377AE-502D-4377-86EB-242B0CFA2C0E}" presName="sp" presStyleCnt="0"/>
      <dgm:spPr/>
    </dgm:pt>
    <dgm:pt modelId="{148232CF-A0C9-468D-86E4-9DAEDD4E8A67}" type="pres">
      <dgm:prSet presAssocID="{E2FEB23D-3EDA-4C9B-A527-FC499C46F782}" presName="arrowAndChildren" presStyleCnt="0"/>
      <dgm:spPr/>
    </dgm:pt>
    <dgm:pt modelId="{6B061B41-FA1B-4CB4-AADB-B04BD32E19B6}" type="pres">
      <dgm:prSet presAssocID="{E2FEB23D-3EDA-4C9B-A527-FC499C46F782}" presName="parentTextArrow" presStyleLbl="node1" presStyleIdx="0" presStyleCnt="0"/>
      <dgm:spPr/>
    </dgm:pt>
    <dgm:pt modelId="{32A0E24A-F67A-420E-8DCC-6274C2700DEB}" type="pres">
      <dgm:prSet presAssocID="{E2FEB23D-3EDA-4C9B-A527-FC499C46F782}" presName="arrow" presStyleLbl="alignNode1" presStyleIdx="2" presStyleCnt="3"/>
      <dgm:spPr/>
    </dgm:pt>
    <dgm:pt modelId="{261FD06E-BE5C-47C6-8154-5307BE89BC87}" type="pres">
      <dgm:prSet presAssocID="{E2FEB23D-3EDA-4C9B-A527-FC499C46F782}" presName="descendantArrow" presStyleLbl="bgAccFollowNode1" presStyleIdx="2" presStyleCnt="3"/>
      <dgm:spPr/>
    </dgm:pt>
  </dgm:ptLst>
  <dgm:cxnLst>
    <dgm:cxn modelId="{488EE603-09C5-42DA-8EC5-CD06542DDAF4}" type="presOf" srcId="{E2FEB23D-3EDA-4C9B-A527-FC499C46F782}" destId="{6B061B41-FA1B-4CB4-AADB-B04BD32E19B6}" srcOrd="0" destOrd="0" presId="urn:microsoft.com/office/officeart/2016/7/layout/VerticalDownArrowProcess"/>
    <dgm:cxn modelId="{07996405-99F8-45DD-9577-1F8847C81237}" type="presOf" srcId="{DFC30805-BD79-43B2-892B-CFB0E4A348BC}" destId="{093529DA-D07B-45A6-A37C-2CCC21B54CB0}" srcOrd="0" destOrd="0" presId="urn:microsoft.com/office/officeart/2016/7/layout/VerticalDownArrowProcess"/>
    <dgm:cxn modelId="{0C3BA910-54B5-417A-A6F5-2A04897F29BA}" type="presOf" srcId="{FF7D9014-1060-4F4C-9F02-F4419FB690DD}" destId="{261FD06E-BE5C-47C6-8154-5307BE89BC87}" srcOrd="0" destOrd="0" presId="urn:microsoft.com/office/officeart/2016/7/layout/VerticalDownArrowProcess"/>
    <dgm:cxn modelId="{9AFAE322-4D8F-45A2-B864-5D1ED2E82202}" type="presOf" srcId="{64C71500-D11E-472B-832D-10A2D0661858}" destId="{B819626A-0374-46BA-BF8D-73064938EE8C}" srcOrd="0" destOrd="0" presId="urn:microsoft.com/office/officeart/2016/7/layout/VerticalDownArrowProcess"/>
    <dgm:cxn modelId="{C5125F28-48B9-4E41-9DCD-555A68A7F82A}" type="presOf" srcId="{DFC30805-BD79-43B2-892B-CFB0E4A348BC}" destId="{C222EB60-E84F-4AC1-9570-0EDEDF69E1A2}" srcOrd="1" destOrd="0" presId="urn:microsoft.com/office/officeart/2016/7/layout/VerticalDownArrowProcess"/>
    <dgm:cxn modelId="{CFE04129-FEE9-4D98-8466-6324AFE62796}" srcId="{DFC30805-BD79-43B2-892B-CFB0E4A348BC}" destId="{8C1C9866-0FAD-402E-9F48-B54F9C431266}" srcOrd="0" destOrd="0" parTransId="{80DCEC0A-FE9A-4701-8AD2-73D39D981F5E}" sibTransId="{6D1EADA9-46A6-4993-A973-93942E957068}"/>
    <dgm:cxn modelId="{4DC5CF31-204E-4BD3-85F6-FE81A2946A40}" srcId="{B16D770E-AFA8-43B0-B525-A561AE96EE72}" destId="{E2FEB23D-3EDA-4C9B-A527-FC499C46F782}" srcOrd="0" destOrd="0" parTransId="{D888EAF6-CE94-446B-853E-A91E87018F43}" sibTransId="{B4A377AE-502D-4377-86EB-242B0CFA2C0E}"/>
    <dgm:cxn modelId="{BDE83F33-F73E-46CD-B23D-31D9EA067709}" type="presOf" srcId="{97E9B485-E77A-4317-9147-D3DD22CE8264}" destId="{B819626A-0374-46BA-BF8D-73064938EE8C}" srcOrd="0" destOrd="1" presId="urn:microsoft.com/office/officeart/2016/7/layout/VerticalDownArrowProcess"/>
    <dgm:cxn modelId="{B7B26037-31B2-4899-8EE0-A9C43A671BC1}" type="presOf" srcId="{E2FEB23D-3EDA-4C9B-A527-FC499C46F782}" destId="{32A0E24A-F67A-420E-8DCC-6274C2700DEB}" srcOrd="1" destOrd="0" presId="urn:microsoft.com/office/officeart/2016/7/layout/VerticalDownArrowProcess"/>
    <dgm:cxn modelId="{BE43423A-4EA3-46E1-B417-282AA542E199}" type="presOf" srcId="{D54040EE-2EF1-49CF-B851-E6226E9F0010}" destId="{FE88D3A0-230C-4B7D-B424-268D3A69D481}" srcOrd="0" destOrd="0" presId="urn:microsoft.com/office/officeart/2016/7/layout/VerticalDownArrowProcess"/>
    <dgm:cxn modelId="{E4EF755D-F516-45BC-96DC-3070A08BE2A6}" type="presOf" srcId="{8C1C9866-0FAD-402E-9F48-B54F9C431266}" destId="{ADE29B49-FFAC-4CF7-B94C-27DC0F7FFC73}" srcOrd="0" destOrd="0" presId="urn:microsoft.com/office/officeart/2016/7/layout/VerticalDownArrowProcess"/>
    <dgm:cxn modelId="{4E277E55-781A-4B0D-9C35-C11E7AEEEBAD}" srcId="{E2FEB23D-3EDA-4C9B-A527-FC499C46F782}" destId="{B3AF9052-7A92-4375-BBE6-3CFEC5524032}" srcOrd="1" destOrd="0" parTransId="{5D753E45-82DC-49E4-AEFA-F1BA951E8C8F}" sibTransId="{6F99CF0E-C737-4FA0-AEB8-26ED7A27BCE1}"/>
    <dgm:cxn modelId="{A087C578-51CB-446C-BF6E-7706CBCC3A8E}" srcId="{B16D770E-AFA8-43B0-B525-A561AE96EE72}" destId="{DFC30805-BD79-43B2-892B-CFB0E4A348BC}" srcOrd="1" destOrd="0" parTransId="{F0FAC93E-BCD8-403A-968E-512D23BCE6B4}" sibTransId="{B3ABFCA4-64B3-4B7E-AB73-3C3E47080848}"/>
    <dgm:cxn modelId="{A4BFD07C-0939-4E97-829D-0129636402A8}" type="presOf" srcId="{B16D770E-AFA8-43B0-B525-A561AE96EE72}" destId="{3AFC611C-57C8-4FD9-8EEE-9FAA4B8E1040}" srcOrd="0" destOrd="0" presId="urn:microsoft.com/office/officeart/2016/7/layout/VerticalDownArrowProcess"/>
    <dgm:cxn modelId="{E536257D-C9F1-4B16-AA06-F2FA65868F57}" type="presOf" srcId="{0C4743AB-2569-4609-9DD1-5465FF4C8277}" destId="{ADE29B49-FFAC-4CF7-B94C-27DC0F7FFC73}" srcOrd="0" destOrd="1" presId="urn:microsoft.com/office/officeart/2016/7/layout/VerticalDownArrowProcess"/>
    <dgm:cxn modelId="{1E457790-778B-4E9A-BE61-E2586C635750}" type="presOf" srcId="{B3AF9052-7A92-4375-BBE6-3CFEC5524032}" destId="{261FD06E-BE5C-47C6-8154-5307BE89BC87}" srcOrd="0" destOrd="1" presId="urn:microsoft.com/office/officeart/2016/7/layout/VerticalDownArrowProcess"/>
    <dgm:cxn modelId="{C852F0A0-E280-4BDB-A5DA-223DBA84175D}" srcId="{B16D770E-AFA8-43B0-B525-A561AE96EE72}" destId="{D54040EE-2EF1-49CF-B851-E6226E9F0010}" srcOrd="2" destOrd="0" parTransId="{D9FBFAC9-7018-4950-8E15-BFBC8E734117}" sibTransId="{18B180BE-69DD-43E3-978F-FDA4E7E6CB40}"/>
    <dgm:cxn modelId="{5E0FF9D3-281A-4985-9BA8-0315807C1EDF}" srcId="{D54040EE-2EF1-49CF-B851-E6226E9F0010}" destId="{97E9B485-E77A-4317-9147-D3DD22CE8264}" srcOrd="1" destOrd="0" parTransId="{2D65E9E3-EAA7-4252-A9DE-61AC6EDCF15B}" sibTransId="{51DD4FA2-6C13-4791-8E29-F09F7C1D6CEE}"/>
    <dgm:cxn modelId="{2B8CE2DB-C040-481C-9A18-A7DF4316B0F3}" srcId="{D54040EE-2EF1-49CF-B851-E6226E9F0010}" destId="{64C71500-D11E-472B-832D-10A2D0661858}" srcOrd="0" destOrd="0" parTransId="{D53516B0-4960-40FA-8B2F-C356CBD9258D}" sibTransId="{2F1A0489-9C40-4CFB-9EAD-7DB2AD880D6D}"/>
    <dgm:cxn modelId="{640912DF-F4DE-4245-BAE7-CB3EEB283AF4}" srcId="{E2FEB23D-3EDA-4C9B-A527-FC499C46F782}" destId="{FF7D9014-1060-4F4C-9F02-F4419FB690DD}" srcOrd="0" destOrd="0" parTransId="{FDA25902-FC18-451D-8EEA-9C73015992C2}" sibTransId="{CA32225C-738A-4321-BA67-3DCE7320FCDC}"/>
    <dgm:cxn modelId="{0375BDE5-B7BA-4F25-BEDF-F3AAFE30CE8F}" srcId="{DFC30805-BD79-43B2-892B-CFB0E4A348BC}" destId="{0C4743AB-2569-4609-9DD1-5465FF4C8277}" srcOrd="1" destOrd="0" parTransId="{74F687DA-BA8F-4588-9363-C698798B1E08}" sibTransId="{DDC514F5-A548-4DC6-8EC5-7E0C595B9277}"/>
    <dgm:cxn modelId="{45875C8F-DC04-43B9-B3FC-95D7B6383E0A}" type="presParOf" srcId="{3AFC611C-57C8-4FD9-8EEE-9FAA4B8E1040}" destId="{498940F6-5AE5-4DD7-859A-F57A967BD394}" srcOrd="0" destOrd="0" presId="urn:microsoft.com/office/officeart/2016/7/layout/VerticalDownArrowProcess"/>
    <dgm:cxn modelId="{042890D6-4B2A-4A7B-BF34-880C14A951E6}" type="presParOf" srcId="{498940F6-5AE5-4DD7-859A-F57A967BD394}" destId="{FE88D3A0-230C-4B7D-B424-268D3A69D481}" srcOrd="0" destOrd="0" presId="urn:microsoft.com/office/officeart/2016/7/layout/VerticalDownArrowProcess"/>
    <dgm:cxn modelId="{EB492951-720F-4D2E-9DBA-C2F6A2132E3B}" type="presParOf" srcId="{498940F6-5AE5-4DD7-859A-F57A967BD394}" destId="{B819626A-0374-46BA-BF8D-73064938EE8C}" srcOrd="1" destOrd="0" presId="urn:microsoft.com/office/officeart/2016/7/layout/VerticalDownArrowProcess"/>
    <dgm:cxn modelId="{E87C0122-7CCD-4074-8427-FF2FCB2DBE51}" type="presParOf" srcId="{3AFC611C-57C8-4FD9-8EEE-9FAA4B8E1040}" destId="{493D903D-A176-4D4B-8C96-F6ADE73FEB1E}" srcOrd="1" destOrd="0" presId="urn:microsoft.com/office/officeart/2016/7/layout/VerticalDownArrowProcess"/>
    <dgm:cxn modelId="{1D287506-419C-4A3A-A709-A236224436AA}" type="presParOf" srcId="{3AFC611C-57C8-4FD9-8EEE-9FAA4B8E1040}" destId="{0FB60536-0420-4522-8C51-B47EE6EA87F1}" srcOrd="2" destOrd="0" presId="urn:microsoft.com/office/officeart/2016/7/layout/VerticalDownArrowProcess"/>
    <dgm:cxn modelId="{95D6D71E-7CED-46E2-A330-43F4856C98E0}" type="presParOf" srcId="{0FB60536-0420-4522-8C51-B47EE6EA87F1}" destId="{093529DA-D07B-45A6-A37C-2CCC21B54CB0}" srcOrd="0" destOrd="0" presId="urn:microsoft.com/office/officeart/2016/7/layout/VerticalDownArrowProcess"/>
    <dgm:cxn modelId="{F0E1377A-5CAB-4E18-AE7D-F2E81096E91F}" type="presParOf" srcId="{0FB60536-0420-4522-8C51-B47EE6EA87F1}" destId="{C222EB60-E84F-4AC1-9570-0EDEDF69E1A2}" srcOrd="1" destOrd="0" presId="urn:microsoft.com/office/officeart/2016/7/layout/VerticalDownArrowProcess"/>
    <dgm:cxn modelId="{8CCA6D76-4A20-4780-A7BD-73E435FF9D27}" type="presParOf" srcId="{0FB60536-0420-4522-8C51-B47EE6EA87F1}" destId="{ADE29B49-FFAC-4CF7-B94C-27DC0F7FFC73}" srcOrd="2" destOrd="0" presId="urn:microsoft.com/office/officeart/2016/7/layout/VerticalDownArrowProcess"/>
    <dgm:cxn modelId="{47B27DE1-92B9-4EF8-851F-AA709A5B97A5}" type="presParOf" srcId="{3AFC611C-57C8-4FD9-8EEE-9FAA4B8E1040}" destId="{CF922807-F177-4262-BC6A-B7FD33EE5480}" srcOrd="3" destOrd="0" presId="urn:microsoft.com/office/officeart/2016/7/layout/VerticalDownArrowProcess"/>
    <dgm:cxn modelId="{6EA0E169-CF85-40F0-A30B-930AE8526C19}" type="presParOf" srcId="{3AFC611C-57C8-4FD9-8EEE-9FAA4B8E1040}" destId="{148232CF-A0C9-468D-86E4-9DAEDD4E8A67}" srcOrd="4" destOrd="0" presId="urn:microsoft.com/office/officeart/2016/7/layout/VerticalDownArrowProcess"/>
    <dgm:cxn modelId="{F90FFCB7-0658-4734-91B6-646AECAFBF38}" type="presParOf" srcId="{148232CF-A0C9-468D-86E4-9DAEDD4E8A67}" destId="{6B061B41-FA1B-4CB4-AADB-B04BD32E19B6}" srcOrd="0" destOrd="0" presId="urn:microsoft.com/office/officeart/2016/7/layout/VerticalDownArrowProcess"/>
    <dgm:cxn modelId="{EEEC16D5-2EFD-4AFB-B391-C842F2A6976E}" type="presParOf" srcId="{148232CF-A0C9-468D-86E4-9DAEDD4E8A67}" destId="{32A0E24A-F67A-420E-8DCC-6274C2700DEB}" srcOrd="1" destOrd="0" presId="urn:microsoft.com/office/officeart/2016/7/layout/VerticalDownArrowProcess"/>
    <dgm:cxn modelId="{81D5F113-C244-4165-B4A9-1121FF0A651D}" type="presParOf" srcId="{148232CF-A0C9-468D-86E4-9DAEDD4E8A67}" destId="{261FD06E-BE5C-47C6-8154-5307BE89BC8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BBDC86-AB85-466E-93C6-60B0AEFB27C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7D32C-49AA-4241-8616-3BFF8A17A2D4}">
      <dgm:prSet/>
      <dgm:spPr/>
      <dgm:t>
        <a:bodyPr/>
        <a:lstStyle/>
        <a:p>
          <a:r>
            <a:rPr lang="en-US" b="0" dirty="0"/>
            <a:t>Clean Claims</a:t>
          </a:r>
          <a:endParaRPr lang="en-US" dirty="0"/>
        </a:p>
      </dgm:t>
    </dgm:pt>
    <dgm:pt modelId="{8ABA2393-DCD6-43F8-BDEF-72B019E52CEA}" type="parTrans" cxnId="{571B5D09-2B4C-4F58-ABE2-79E5F8D24F17}">
      <dgm:prSet/>
      <dgm:spPr/>
      <dgm:t>
        <a:bodyPr/>
        <a:lstStyle/>
        <a:p>
          <a:endParaRPr lang="en-US"/>
        </a:p>
      </dgm:t>
    </dgm:pt>
    <dgm:pt modelId="{04C33381-A932-4999-8404-6E22CED08955}" type="sibTrans" cxnId="{571B5D09-2B4C-4F58-ABE2-79E5F8D24F17}">
      <dgm:prSet/>
      <dgm:spPr/>
      <dgm:t>
        <a:bodyPr/>
        <a:lstStyle/>
        <a:p>
          <a:endParaRPr lang="en-US"/>
        </a:p>
      </dgm:t>
    </dgm:pt>
    <dgm:pt modelId="{E1672E71-5092-4CE7-8A81-9DA0503FC3C5}">
      <dgm:prSet/>
      <dgm:spPr/>
      <dgm:t>
        <a:bodyPr/>
        <a:lstStyle/>
        <a:p>
          <a:r>
            <a:rPr lang="en-US" dirty="0"/>
            <a:t>“The most clean formula on the market”</a:t>
          </a:r>
        </a:p>
      </dgm:t>
    </dgm:pt>
    <dgm:pt modelId="{6B4DEA36-255D-4CE3-AFE5-416897EC8088}" type="parTrans" cxnId="{63652A08-4ACD-43D0-85C7-AACA37999F4E}">
      <dgm:prSet/>
      <dgm:spPr/>
      <dgm:t>
        <a:bodyPr/>
        <a:lstStyle/>
        <a:p>
          <a:endParaRPr lang="en-US"/>
        </a:p>
      </dgm:t>
    </dgm:pt>
    <dgm:pt modelId="{197A3389-52FD-4FBD-9B02-DEBE065FA1D7}" type="sibTrans" cxnId="{63652A08-4ACD-43D0-85C7-AACA37999F4E}">
      <dgm:prSet/>
      <dgm:spPr/>
      <dgm:t>
        <a:bodyPr/>
        <a:lstStyle/>
        <a:p>
          <a:endParaRPr lang="en-US"/>
        </a:p>
      </dgm:t>
    </dgm:pt>
    <dgm:pt modelId="{CD5FDF35-D786-44CB-A1F6-0F9739EC6BC5}">
      <dgm:prSet/>
      <dgm:spPr/>
      <dgm:t>
        <a:bodyPr/>
        <a:lstStyle/>
        <a:p>
          <a:r>
            <a:rPr lang="en-US" dirty="0"/>
            <a:t>“Clean Recipes – When it comes to our recipe we don’t make compromises.”</a:t>
          </a:r>
        </a:p>
      </dgm:t>
    </dgm:pt>
    <dgm:pt modelId="{D92217C3-276C-408D-A412-053CAFE8B3F5}" type="parTrans" cxnId="{74A57E85-0444-4B1F-800C-4B1C70761F49}">
      <dgm:prSet/>
      <dgm:spPr/>
      <dgm:t>
        <a:bodyPr/>
        <a:lstStyle/>
        <a:p>
          <a:endParaRPr lang="en-US"/>
        </a:p>
      </dgm:t>
    </dgm:pt>
    <dgm:pt modelId="{93105066-D31F-41D2-A692-A461D547F7D5}" type="sibTrans" cxnId="{74A57E85-0444-4B1F-800C-4B1C70761F49}">
      <dgm:prSet/>
      <dgm:spPr/>
      <dgm:t>
        <a:bodyPr/>
        <a:lstStyle/>
        <a:p>
          <a:endParaRPr lang="en-US"/>
        </a:p>
      </dgm:t>
    </dgm:pt>
    <dgm:pt modelId="{C8C86B8D-AF26-4714-B781-372DCAFC8E14}">
      <dgm:prSet/>
      <dgm:spPr/>
      <dgm:t>
        <a:bodyPr/>
        <a:lstStyle/>
        <a:p>
          <a:r>
            <a:rPr lang="en-US" b="0" dirty="0"/>
            <a:t>Additives Claims</a:t>
          </a:r>
          <a:endParaRPr lang="en-US" dirty="0"/>
        </a:p>
      </dgm:t>
    </dgm:pt>
    <dgm:pt modelId="{FBF2009D-D484-455C-BC5E-1AF0B97CB409}" type="parTrans" cxnId="{19C789D2-6A74-4B87-9103-7A2D4CD0250C}">
      <dgm:prSet/>
      <dgm:spPr/>
      <dgm:t>
        <a:bodyPr/>
        <a:lstStyle/>
        <a:p>
          <a:endParaRPr lang="en-US"/>
        </a:p>
      </dgm:t>
    </dgm:pt>
    <dgm:pt modelId="{B5A1B5A7-C281-4B49-AE7C-D735F8A1E8DF}" type="sibTrans" cxnId="{19C789D2-6A74-4B87-9103-7A2D4CD0250C}">
      <dgm:prSet/>
      <dgm:spPr/>
      <dgm:t>
        <a:bodyPr/>
        <a:lstStyle/>
        <a:p>
          <a:endParaRPr lang="en-US"/>
        </a:p>
      </dgm:t>
    </dgm:pt>
    <dgm:pt modelId="{1EF6287A-AC91-4B53-A2EE-A055AAEB2457}">
      <dgm:prSet/>
      <dgm:spPr/>
      <dgm:t>
        <a:bodyPr/>
        <a:lstStyle/>
        <a:p>
          <a:r>
            <a:rPr lang="en-US" dirty="0"/>
            <a:t>“We don’t do palm oil, corn syrups, soy, fish oil, or other cheap additives” </a:t>
          </a:r>
        </a:p>
      </dgm:t>
    </dgm:pt>
    <dgm:pt modelId="{09BA7E15-DFAC-479F-8F62-F543179C976A}" type="parTrans" cxnId="{820518FC-0E9E-491B-9B20-95BCBFCBEF73}">
      <dgm:prSet/>
      <dgm:spPr/>
      <dgm:t>
        <a:bodyPr/>
        <a:lstStyle/>
        <a:p>
          <a:endParaRPr lang="en-US"/>
        </a:p>
      </dgm:t>
    </dgm:pt>
    <dgm:pt modelId="{A882EBD0-A3C1-4E00-9B54-29C7B0F95DA5}" type="sibTrans" cxnId="{820518FC-0E9E-491B-9B20-95BCBFCBEF73}">
      <dgm:prSet/>
      <dgm:spPr/>
      <dgm:t>
        <a:bodyPr/>
        <a:lstStyle/>
        <a:p>
          <a:endParaRPr lang="en-US"/>
        </a:p>
      </dgm:t>
    </dgm:pt>
    <dgm:pt modelId="{8131A8CC-436E-40B1-A3BE-276DC496A9BC}">
      <dgm:prSet/>
      <dgm:spPr/>
      <dgm:t>
        <a:bodyPr/>
        <a:lstStyle/>
        <a:p>
          <a:r>
            <a:rPr lang="en-US" b="0"/>
            <a:t>More Nutritious Claims </a:t>
          </a:r>
          <a:endParaRPr lang="en-US"/>
        </a:p>
      </dgm:t>
    </dgm:pt>
    <dgm:pt modelId="{89CE58CA-65A2-4E26-8F76-C09B8462A563}" type="parTrans" cxnId="{252E3859-7EA8-4023-84BE-BD2C32621FA2}">
      <dgm:prSet/>
      <dgm:spPr/>
      <dgm:t>
        <a:bodyPr/>
        <a:lstStyle/>
        <a:p>
          <a:endParaRPr lang="en-US"/>
        </a:p>
      </dgm:t>
    </dgm:pt>
    <dgm:pt modelId="{6DD45605-B114-4BAC-A012-30828038DE8A}" type="sibTrans" cxnId="{252E3859-7EA8-4023-84BE-BD2C32621FA2}">
      <dgm:prSet/>
      <dgm:spPr/>
      <dgm:t>
        <a:bodyPr/>
        <a:lstStyle/>
        <a:p>
          <a:endParaRPr lang="en-US"/>
        </a:p>
      </dgm:t>
    </dgm:pt>
    <dgm:pt modelId="{EBE83236-3B79-4290-8D28-2ECD8BA0EDBE}">
      <dgm:prSet/>
      <dgm:spPr/>
      <dgm:t>
        <a:bodyPr/>
        <a:lstStyle/>
        <a:p>
          <a:r>
            <a:rPr lang="en-US"/>
            <a:t>“Think all milk is the same? Thanks to organic certified European farms, our cows enjoy a natural diet . . . . This translates into milk that’s not just richer in essential vitamins A, K2, and E . . . .” </a:t>
          </a:r>
        </a:p>
      </dgm:t>
    </dgm:pt>
    <dgm:pt modelId="{138809CF-E2BA-47EC-B7F7-38864C5F279A}" type="parTrans" cxnId="{4A533159-8B0C-4796-8C45-F0B692E43FE9}">
      <dgm:prSet/>
      <dgm:spPr/>
      <dgm:t>
        <a:bodyPr/>
        <a:lstStyle/>
        <a:p>
          <a:endParaRPr lang="en-US"/>
        </a:p>
      </dgm:t>
    </dgm:pt>
    <dgm:pt modelId="{011F17E5-7447-4766-89A5-E5C29CA39296}" type="sibTrans" cxnId="{4A533159-8B0C-4796-8C45-F0B692E43FE9}">
      <dgm:prSet/>
      <dgm:spPr/>
      <dgm:t>
        <a:bodyPr/>
        <a:lstStyle/>
        <a:p>
          <a:endParaRPr lang="en-US"/>
        </a:p>
      </dgm:t>
    </dgm:pt>
    <dgm:pt modelId="{4F841359-A772-4C22-800B-034D2E2653DA}">
      <dgm:prSet/>
      <dgm:spPr/>
      <dgm:t>
        <a:bodyPr/>
        <a:lstStyle/>
        <a:p>
          <a:r>
            <a:rPr lang="en-US"/>
            <a:t>“This natural goodness translates into milk that’s richer in fatty acids and essential vitamins A, K2 &amp; E.”</a:t>
          </a:r>
        </a:p>
      </dgm:t>
    </dgm:pt>
    <dgm:pt modelId="{0ABF09A2-921C-47F3-B7EE-9EC30DC913D2}" type="parTrans" cxnId="{EDC56BFE-78DF-4265-A2FC-B3AEC9C3E267}">
      <dgm:prSet/>
      <dgm:spPr/>
      <dgm:t>
        <a:bodyPr/>
        <a:lstStyle/>
        <a:p>
          <a:endParaRPr lang="en-US"/>
        </a:p>
      </dgm:t>
    </dgm:pt>
    <dgm:pt modelId="{04CFED52-01F2-49CE-B84D-12745F4941C1}" type="sibTrans" cxnId="{EDC56BFE-78DF-4265-A2FC-B3AEC9C3E267}">
      <dgm:prSet/>
      <dgm:spPr/>
      <dgm:t>
        <a:bodyPr/>
        <a:lstStyle/>
        <a:p>
          <a:endParaRPr lang="en-US"/>
        </a:p>
      </dgm:t>
    </dgm:pt>
    <dgm:pt modelId="{62CECDBB-EE1A-4087-8EA2-9CBF453847CD}">
      <dgm:prSet/>
      <dgm:spPr/>
      <dgm:t>
        <a:bodyPr/>
        <a:lstStyle/>
        <a:p>
          <a:r>
            <a:rPr lang="en-US" dirty="0"/>
            <a:t>The Natural Claims</a:t>
          </a:r>
        </a:p>
      </dgm:t>
    </dgm:pt>
    <dgm:pt modelId="{F5C9914B-C849-47EE-9880-BE1CDFA4CF68}" type="parTrans" cxnId="{921544A3-06CC-4CD3-B566-06D8B6A4E4D4}">
      <dgm:prSet/>
      <dgm:spPr/>
      <dgm:t>
        <a:bodyPr/>
        <a:lstStyle/>
        <a:p>
          <a:endParaRPr lang="en-US"/>
        </a:p>
      </dgm:t>
    </dgm:pt>
    <dgm:pt modelId="{4C42ECC7-3689-48AB-B913-D2A20E40B39D}" type="sibTrans" cxnId="{921544A3-06CC-4CD3-B566-06D8B6A4E4D4}">
      <dgm:prSet/>
      <dgm:spPr/>
      <dgm:t>
        <a:bodyPr/>
        <a:lstStyle/>
        <a:p>
          <a:endParaRPr lang="en-US"/>
        </a:p>
      </dgm:t>
    </dgm:pt>
    <dgm:pt modelId="{DBCA8BB6-AD64-4840-92B6-820BBA43D737}">
      <dgm:prSet/>
      <dgm:spPr/>
      <dgm:t>
        <a:bodyPr/>
        <a:lstStyle/>
        <a:p>
          <a:r>
            <a:rPr lang="en-US"/>
            <a:t>“Wholesome by Nature”</a:t>
          </a:r>
        </a:p>
      </dgm:t>
    </dgm:pt>
    <dgm:pt modelId="{2C159C54-2D55-4323-A861-63FA24CF0378}" type="parTrans" cxnId="{F5C43A60-D26C-4E5E-AEA4-AF7EB350FDE8}">
      <dgm:prSet/>
      <dgm:spPr/>
    </dgm:pt>
    <dgm:pt modelId="{A0A65A27-B524-4A0B-9CDF-28C547060B1C}" type="sibTrans" cxnId="{F5C43A60-D26C-4E5E-AEA4-AF7EB350FDE8}">
      <dgm:prSet/>
      <dgm:spPr/>
    </dgm:pt>
    <dgm:pt modelId="{A671A87B-16D9-4C93-BD5B-4F54F4BCC0F4}">
      <dgm:prSet/>
      <dgm:spPr/>
      <dgm:t>
        <a:bodyPr/>
        <a:lstStyle/>
        <a:p>
          <a:r>
            <a:rPr lang="en-US"/>
            <a:t>“Natural Goodness. Creamy whole milk &amp; lactose from grass-fed cows.”</a:t>
          </a:r>
        </a:p>
      </dgm:t>
    </dgm:pt>
    <dgm:pt modelId="{44D944B0-179F-4217-B08F-978044A19F38}" type="parTrans" cxnId="{FCF37C4B-956D-41BD-B5C5-EA2C8D0BD317}">
      <dgm:prSet/>
      <dgm:spPr/>
      <dgm:t>
        <a:bodyPr/>
        <a:lstStyle/>
        <a:p>
          <a:endParaRPr lang="en-US"/>
        </a:p>
      </dgm:t>
    </dgm:pt>
    <dgm:pt modelId="{ED3E72BA-E073-4665-8471-31FB75168F5F}" type="sibTrans" cxnId="{FCF37C4B-956D-41BD-B5C5-EA2C8D0BD317}">
      <dgm:prSet/>
      <dgm:spPr/>
      <dgm:t>
        <a:bodyPr/>
        <a:lstStyle/>
        <a:p>
          <a:endParaRPr lang="en-US"/>
        </a:p>
      </dgm:t>
    </dgm:pt>
    <dgm:pt modelId="{0FF5DBA4-ECA6-4767-B9EE-A2A7B64B85A3}" type="pres">
      <dgm:prSet presAssocID="{CFBBDC86-AB85-466E-93C6-60B0AEFB27C1}" presName="Name0" presStyleCnt="0">
        <dgm:presLayoutVars>
          <dgm:dir/>
          <dgm:animLvl val="lvl"/>
          <dgm:resizeHandles val="exact"/>
        </dgm:presLayoutVars>
      </dgm:prSet>
      <dgm:spPr/>
    </dgm:pt>
    <dgm:pt modelId="{D3976418-C194-4400-8782-D7B3A09BF63B}" type="pres">
      <dgm:prSet presAssocID="{62CECDBB-EE1A-4087-8EA2-9CBF453847CD}" presName="composite" presStyleCnt="0"/>
      <dgm:spPr/>
    </dgm:pt>
    <dgm:pt modelId="{64EDBC0B-1C42-41F7-8902-2E6FF41A8990}" type="pres">
      <dgm:prSet presAssocID="{62CECDBB-EE1A-4087-8EA2-9CBF453847C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C25FC27-DFF1-4530-8483-9D03EC38E0BB}" type="pres">
      <dgm:prSet presAssocID="{62CECDBB-EE1A-4087-8EA2-9CBF453847CD}" presName="desTx" presStyleLbl="alignAccFollowNode1" presStyleIdx="0" presStyleCnt="4">
        <dgm:presLayoutVars>
          <dgm:bulletEnabled val="1"/>
        </dgm:presLayoutVars>
      </dgm:prSet>
      <dgm:spPr/>
    </dgm:pt>
    <dgm:pt modelId="{6B5F4D30-7FD9-425F-829F-7A494CC8F3FF}" type="pres">
      <dgm:prSet presAssocID="{4C42ECC7-3689-48AB-B913-D2A20E40B39D}" presName="space" presStyleCnt="0"/>
      <dgm:spPr/>
    </dgm:pt>
    <dgm:pt modelId="{252DEFC8-706F-4224-9399-11C9C6030E47}" type="pres">
      <dgm:prSet presAssocID="{65D7D32C-49AA-4241-8616-3BFF8A17A2D4}" presName="composite" presStyleCnt="0"/>
      <dgm:spPr/>
    </dgm:pt>
    <dgm:pt modelId="{8B4C8D86-C3DF-4FD4-B4A4-705DA76C22FB}" type="pres">
      <dgm:prSet presAssocID="{65D7D32C-49AA-4241-8616-3BFF8A17A2D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98D79BF-2798-4739-8B2D-25E1BC548EF9}" type="pres">
      <dgm:prSet presAssocID="{65D7D32C-49AA-4241-8616-3BFF8A17A2D4}" presName="desTx" presStyleLbl="alignAccFollowNode1" presStyleIdx="1" presStyleCnt="4">
        <dgm:presLayoutVars>
          <dgm:bulletEnabled val="1"/>
        </dgm:presLayoutVars>
      </dgm:prSet>
      <dgm:spPr/>
    </dgm:pt>
    <dgm:pt modelId="{A42EBEB2-D109-4358-A71D-2CD92BF54FDA}" type="pres">
      <dgm:prSet presAssocID="{04C33381-A932-4999-8404-6E22CED08955}" presName="space" presStyleCnt="0"/>
      <dgm:spPr/>
    </dgm:pt>
    <dgm:pt modelId="{A29E6423-07AE-4A0A-8429-6DC3EBC9CED6}" type="pres">
      <dgm:prSet presAssocID="{C8C86B8D-AF26-4714-B781-372DCAFC8E14}" presName="composite" presStyleCnt="0"/>
      <dgm:spPr/>
    </dgm:pt>
    <dgm:pt modelId="{81DA65B3-287C-4AAA-8619-372C45151474}" type="pres">
      <dgm:prSet presAssocID="{C8C86B8D-AF26-4714-B781-372DCAFC8E1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0DAFD93-FC7F-4B3D-BFAF-72B1EC7F15F5}" type="pres">
      <dgm:prSet presAssocID="{C8C86B8D-AF26-4714-B781-372DCAFC8E14}" presName="desTx" presStyleLbl="alignAccFollowNode1" presStyleIdx="2" presStyleCnt="4">
        <dgm:presLayoutVars>
          <dgm:bulletEnabled val="1"/>
        </dgm:presLayoutVars>
      </dgm:prSet>
      <dgm:spPr/>
    </dgm:pt>
    <dgm:pt modelId="{D0FC11D5-0C68-4854-800D-B919CD865109}" type="pres">
      <dgm:prSet presAssocID="{B5A1B5A7-C281-4B49-AE7C-D735F8A1E8DF}" presName="space" presStyleCnt="0"/>
      <dgm:spPr/>
    </dgm:pt>
    <dgm:pt modelId="{9BD3323F-9886-4642-B711-67585CAA1B70}" type="pres">
      <dgm:prSet presAssocID="{8131A8CC-436E-40B1-A3BE-276DC496A9BC}" presName="composite" presStyleCnt="0"/>
      <dgm:spPr/>
    </dgm:pt>
    <dgm:pt modelId="{5F988465-9C98-438B-ABA3-BD436576544C}" type="pres">
      <dgm:prSet presAssocID="{8131A8CC-436E-40B1-A3BE-276DC496A9B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77BBED3-942A-49DD-AB30-CC481BE22722}" type="pres">
      <dgm:prSet presAssocID="{8131A8CC-436E-40B1-A3BE-276DC496A9B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3652A08-4ACD-43D0-85C7-AACA37999F4E}" srcId="{65D7D32C-49AA-4241-8616-3BFF8A17A2D4}" destId="{E1672E71-5092-4CE7-8A81-9DA0503FC3C5}" srcOrd="0" destOrd="0" parTransId="{6B4DEA36-255D-4CE3-AFE5-416897EC8088}" sibTransId="{197A3389-52FD-4FBD-9B02-DEBE065FA1D7}"/>
    <dgm:cxn modelId="{571B5D09-2B4C-4F58-ABE2-79E5F8D24F17}" srcId="{CFBBDC86-AB85-466E-93C6-60B0AEFB27C1}" destId="{65D7D32C-49AA-4241-8616-3BFF8A17A2D4}" srcOrd="1" destOrd="0" parTransId="{8ABA2393-DCD6-43F8-BDEF-72B019E52CEA}" sibTransId="{04C33381-A932-4999-8404-6E22CED08955}"/>
    <dgm:cxn modelId="{F5C43A60-D26C-4E5E-AEA4-AF7EB350FDE8}" srcId="{62CECDBB-EE1A-4087-8EA2-9CBF453847CD}" destId="{DBCA8BB6-AD64-4840-92B6-820BBA43D737}" srcOrd="0" destOrd="0" parTransId="{2C159C54-2D55-4323-A861-63FA24CF0378}" sibTransId="{A0A65A27-B524-4A0B-9CDF-28C547060B1C}"/>
    <dgm:cxn modelId="{23A36841-0F0A-4E98-9D2B-6A690C5925DC}" type="presOf" srcId="{CD5FDF35-D786-44CB-A1F6-0F9739EC6BC5}" destId="{A98D79BF-2798-4739-8B2D-25E1BC548EF9}" srcOrd="0" destOrd="1" presId="urn:microsoft.com/office/officeart/2005/8/layout/hList1"/>
    <dgm:cxn modelId="{FCF37C4B-956D-41BD-B5C5-EA2C8D0BD317}" srcId="{62CECDBB-EE1A-4087-8EA2-9CBF453847CD}" destId="{A671A87B-16D9-4C93-BD5B-4F54F4BCC0F4}" srcOrd="1" destOrd="0" parTransId="{44D944B0-179F-4217-B08F-978044A19F38}" sibTransId="{ED3E72BA-E073-4665-8471-31FB75168F5F}"/>
    <dgm:cxn modelId="{60FE9F75-8F3A-4600-BCDA-0E6D3FBF7262}" type="presOf" srcId="{E1672E71-5092-4CE7-8A81-9DA0503FC3C5}" destId="{A98D79BF-2798-4739-8B2D-25E1BC548EF9}" srcOrd="0" destOrd="0" presId="urn:microsoft.com/office/officeart/2005/8/layout/hList1"/>
    <dgm:cxn modelId="{5FA4FC76-BFF6-43FE-B1A0-ED864B02B26D}" type="presOf" srcId="{8131A8CC-436E-40B1-A3BE-276DC496A9BC}" destId="{5F988465-9C98-438B-ABA3-BD436576544C}" srcOrd="0" destOrd="0" presId="urn:microsoft.com/office/officeart/2005/8/layout/hList1"/>
    <dgm:cxn modelId="{4A533159-8B0C-4796-8C45-F0B692E43FE9}" srcId="{8131A8CC-436E-40B1-A3BE-276DC496A9BC}" destId="{EBE83236-3B79-4290-8D28-2ECD8BA0EDBE}" srcOrd="0" destOrd="0" parTransId="{138809CF-E2BA-47EC-B7F7-38864C5F279A}" sibTransId="{011F17E5-7447-4766-89A5-E5C29CA39296}"/>
    <dgm:cxn modelId="{252E3859-7EA8-4023-84BE-BD2C32621FA2}" srcId="{CFBBDC86-AB85-466E-93C6-60B0AEFB27C1}" destId="{8131A8CC-436E-40B1-A3BE-276DC496A9BC}" srcOrd="3" destOrd="0" parTransId="{89CE58CA-65A2-4E26-8F76-C09B8462A563}" sibTransId="{6DD45605-B114-4BAC-A012-30828038DE8A}"/>
    <dgm:cxn modelId="{38CC637A-7C5A-401E-A09D-77EF7960CEE7}" type="presOf" srcId="{4F841359-A772-4C22-800B-034D2E2653DA}" destId="{B77BBED3-942A-49DD-AB30-CC481BE22722}" srcOrd="0" destOrd="1" presId="urn:microsoft.com/office/officeart/2005/8/layout/hList1"/>
    <dgm:cxn modelId="{74A57E85-0444-4B1F-800C-4B1C70761F49}" srcId="{65D7D32C-49AA-4241-8616-3BFF8A17A2D4}" destId="{CD5FDF35-D786-44CB-A1F6-0F9739EC6BC5}" srcOrd="1" destOrd="0" parTransId="{D92217C3-276C-408D-A412-053CAFE8B3F5}" sibTransId="{93105066-D31F-41D2-A692-A461D547F7D5}"/>
    <dgm:cxn modelId="{B3F8A595-3F1A-4742-B0E1-C80B86EAB099}" type="presOf" srcId="{1EF6287A-AC91-4B53-A2EE-A055AAEB2457}" destId="{E0DAFD93-FC7F-4B3D-BFAF-72B1EC7F15F5}" srcOrd="0" destOrd="0" presId="urn:microsoft.com/office/officeart/2005/8/layout/hList1"/>
    <dgm:cxn modelId="{3C999397-9251-44AD-ABA7-06D5145E2046}" type="presOf" srcId="{A671A87B-16D9-4C93-BD5B-4F54F4BCC0F4}" destId="{8C25FC27-DFF1-4530-8483-9D03EC38E0BB}" srcOrd="0" destOrd="1" presId="urn:microsoft.com/office/officeart/2005/8/layout/hList1"/>
    <dgm:cxn modelId="{921544A3-06CC-4CD3-B566-06D8B6A4E4D4}" srcId="{CFBBDC86-AB85-466E-93C6-60B0AEFB27C1}" destId="{62CECDBB-EE1A-4087-8EA2-9CBF453847CD}" srcOrd="0" destOrd="0" parTransId="{F5C9914B-C849-47EE-9880-BE1CDFA4CF68}" sibTransId="{4C42ECC7-3689-48AB-B913-D2A20E40B39D}"/>
    <dgm:cxn modelId="{1DC05BAE-1D58-4258-B54D-32AE041DD4FD}" type="presOf" srcId="{DBCA8BB6-AD64-4840-92B6-820BBA43D737}" destId="{8C25FC27-DFF1-4530-8483-9D03EC38E0BB}" srcOrd="0" destOrd="0" presId="urn:microsoft.com/office/officeart/2005/8/layout/hList1"/>
    <dgm:cxn modelId="{B45589B9-8C99-458E-8FAB-C1C30DBDD62A}" type="presOf" srcId="{EBE83236-3B79-4290-8D28-2ECD8BA0EDBE}" destId="{B77BBED3-942A-49DD-AB30-CC481BE22722}" srcOrd="0" destOrd="0" presId="urn:microsoft.com/office/officeart/2005/8/layout/hList1"/>
    <dgm:cxn modelId="{19C789D2-6A74-4B87-9103-7A2D4CD0250C}" srcId="{CFBBDC86-AB85-466E-93C6-60B0AEFB27C1}" destId="{C8C86B8D-AF26-4714-B781-372DCAFC8E14}" srcOrd="2" destOrd="0" parTransId="{FBF2009D-D484-455C-BC5E-1AF0B97CB409}" sibTransId="{B5A1B5A7-C281-4B49-AE7C-D735F8A1E8DF}"/>
    <dgm:cxn modelId="{58593BDF-FF1D-45F2-B2EA-83773A6BD0F9}" type="presOf" srcId="{62CECDBB-EE1A-4087-8EA2-9CBF453847CD}" destId="{64EDBC0B-1C42-41F7-8902-2E6FF41A8990}" srcOrd="0" destOrd="0" presId="urn:microsoft.com/office/officeart/2005/8/layout/hList1"/>
    <dgm:cxn modelId="{ED26B1F8-FE90-4596-B361-88C6819767A8}" type="presOf" srcId="{C8C86B8D-AF26-4714-B781-372DCAFC8E14}" destId="{81DA65B3-287C-4AAA-8619-372C45151474}" srcOrd="0" destOrd="0" presId="urn:microsoft.com/office/officeart/2005/8/layout/hList1"/>
    <dgm:cxn modelId="{5156C7F8-6AF5-4C64-93D7-735D9525CE13}" type="presOf" srcId="{CFBBDC86-AB85-466E-93C6-60B0AEFB27C1}" destId="{0FF5DBA4-ECA6-4767-B9EE-A2A7B64B85A3}" srcOrd="0" destOrd="0" presId="urn:microsoft.com/office/officeart/2005/8/layout/hList1"/>
    <dgm:cxn modelId="{F5B6E2FB-03A7-4F35-B9DB-6E10A987DE52}" type="presOf" srcId="{65D7D32C-49AA-4241-8616-3BFF8A17A2D4}" destId="{8B4C8D86-C3DF-4FD4-B4A4-705DA76C22FB}" srcOrd="0" destOrd="0" presId="urn:microsoft.com/office/officeart/2005/8/layout/hList1"/>
    <dgm:cxn modelId="{820518FC-0E9E-491B-9B20-95BCBFCBEF73}" srcId="{C8C86B8D-AF26-4714-B781-372DCAFC8E14}" destId="{1EF6287A-AC91-4B53-A2EE-A055AAEB2457}" srcOrd="0" destOrd="0" parTransId="{09BA7E15-DFAC-479F-8F62-F543179C976A}" sibTransId="{A882EBD0-A3C1-4E00-9B54-29C7B0F95DA5}"/>
    <dgm:cxn modelId="{EDC56BFE-78DF-4265-A2FC-B3AEC9C3E267}" srcId="{8131A8CC-436E-40B1-A3BE-276DC496A9BC}" destId="{4F841359-A772-4C22-800B-034D2E2653DA}" srcOrd="1" destOrd="0" parTransId="{0ABF09A2-921C-47F3-B7EE-9EC30DC913D2}" sibTransId="{04CFED52-01F2-49CE-B84D-12745F4941C1}"/>
    <dgm:cxn modelId="{6ACD6CC7-64FB-4B16-8DB9-5D6C33E21A28}" type="presParOf" srcId="{0FF5DBA4-ECA6-4767-B9EE-A2A7B64B85A3}" destId="{D3976418-C194-4400-8782-D7B3A09BF63B}" srcOrd="0" destOrd="0" presId="urn:microsoft.com/office/officeart/2005/8/layout/hList1"/>
    <dgm:cxn modelId="{A8649C51-F856-4605-BD69-365C98CB513D}" type="presParOf" srcId="{D3976418-C194-4400-8782-D7B3A09BF63B}" destId="{64EDBC0B-1C42-41F7-8902-2E6FF41A8990}" srcOrd="0" destOrd="0" presId="urn:microsoft.com/office/officeart/2005/8/layout/hList1"/>
    <dgm:cxn modelId="{BA908011-868F-4DC5-8E56-969D470D9CE0}" type="presParOf" srcId="{D3976418-C194-4400-8782-D7B3A09BF63B}" destId="{8C25FC27-DFF1-4530-8483-9D03EC38E0BB}" srcOrd="1" destOrd="0" presId="urn:microsoft.com/office/officeart/2005/8/layout/hList1"/>
    <dgm:cxn modelId="{16193F0F-A9D3-4177-A6A0-F03A46E3B794}" type="presParOf" srcId="{0FF5DBA4-ECA6-4767-B9EE-A2A7B64B85A3}" destId="{6B5F4D30-7FD9-425F-829F-7A494CC8F3FF}" srcOrd="1" destOrd="0" presId="urn:microsoft.com/office/officeart/2005/8/layout/hList1"/>
    <dgm:cxn modelId="{57C324BD-833B-43A5-AB72-39C8E718D25B}" type="presParOf" srcId="{0FF5DBA4-ECA6-4767-B9EE-A2A7B64B85A3}" destId="{252DEFC8-706F-4224-9399-11C9C6030E47}" srcOrd="2" destOrd="0" presId="urn:microsoft.com/office/officeart/2005/8/layout/hList1"/>
    <dgm:cxn modelId="{63B12113-B62C-4796-8A45-DCD33DF13E81}" type="presParOf" srcId="{252DEFC8-706F-4224-9399-11C9C6030E47}" destId="{8B4C8D86-C3DF-4FD4-B4A4-705DA76C22FB}" srcOrd="0" destOrd="0" presId="urn:microsoft.com/office/officeart/2005/8/layout/hList1"/>
    <dgm:cxn modelId="{B0CCEAA8-7BCB-4239-8A40-4423CFB8A82F}" type="presParOf" srcId="{252DEFC8-706F-4224-9399-11C9C6030E47}" destId="{A98D79BF-2798-4739-8B2D-25E1BC548EF9}" srcOrd="1" destOrd="0" presId="urn:microsoft.com/office/officeart/2005/8/layout/hList1"/>
    <dgm:cxn modelId="{E884341C-DF20-4115-BAB4-C96ED47F3611}" type="presParOf" srcId="{0FF5DBA4-ECA6-4767-B9EE-A2A7B64B85A3}" destId="{A42EBEB2-D109-4358-A71D-2CD92BF54FDA}" srcOrd="3" destOrd="0" presId="urn:microsoft.com/office/officeart/2005/8/layout/hList1"/>
    <dgm:cxn modelId="{44F14418-D0D3-4E68-AA75-E0E428B63C74}" type="presParOf" srcId="{0FF5DBA4-ECA6-4767-B9EE-A2A7B64B85A3}" destId="{A29E6423-07AE-4A0A-8429-6DC3EBC9CED6}" srcOrd="4" destOrd="0" presId="urn:microsoft.com/office/officeart/2005/8/layout/hList1"/>
    <dgm:cxn modelId="{16864BBE-D77D-4287-9665-87642F838C5B}" type="presParOf" srcId="{A29E6423-07AE-4A0A-8429-6DC3EBC9CED6}" destId="{81DA65B3-287C-4AAA-8619-372C45151474}" srcOrd="0" destOrd="0" presId="urn:microsoft.com/office/officeart/2005/8/layout/hList1"/>
    <dgm:cxn modelId="{C8C46F95-D6ED-4CFF-AB30-0C820F405B0F}" type="presParOf" srcId="{A29E6423-07AE-4A0A-8429-6DC3EBC9CED6}" destId="{E0DAFD93-FC7F-4B3D-BFAF-72B1EC7F15F5}" srcOrd="1" destOrd="0" presId="urn:microsoft.com/office/officeart/2005/8/layout/hList1"/>
    <dgm:cxn modelId="{5BD12A34-86FC-43F7-964C-08056A2C0132}" type="presParOf" srcId="{0FF5DBA4-ECA6-4767-B9EE-A2A7B64B85A3}" destId="{D0FC11D5-0C68-4854-800D-B919CD865109}" srcOrd="5" destOrd="0" presId="urn:microsoft.com/office/officeart/2005/8/layout/hList1"/>
    <dgm:cxn modelId="{71D27896-796C-41B8-B4B3-EFAA8CB6B630}" type="presParOf" srcId="{0FF5DBA4-ECA6-4767-B9EE-A2A7B64B85A3}" destId="{9BD3323F-9886-4642-B711-67585CAA1B70}" srcOrd="6" destOrd="0" presId="urn:microsoft.com/office/officeart/2005/8/layout/hList1"/>
    <dgm:cxn modelId="{8FC10257-3978-482B-8219-E16F39AE9767}" type="presParOf" srcId="{9BD3323F-9886-4642-B711-67585CAA1B70}" destId="{5F988465-9C98-438B-ABA3-BD436576544C}" srcOrd="0" destOrd="0" presId="urn:microsoft.com/office/officeart/2005/8/layout/hList1"/>
    <dgm:cxn modelId="{7D29156D-54D8-42AB-8583-4EDC4E75AD17}" type="presParOf" srcId="{9BD3323F-9886-4642-B711-67585CAA1B70}" destId="{B77BBED3-942A-49DD-AB30-CC481BE227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5BD41-CD76-478F-98DC-B7AACD78F7E6}">
      <dsp:nvSpPr>
        <dsp:cNvPr id="0" name=""/>
        <dsp:cNvSpPr/>
      </dsp:nvSpPr>
      <dsp:spPr>
        <a:xfrm>
          <a:off x="0" y="20988"/>
          <a:ext cx="8918894" cy="89541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Century Gothic" panose="020B0502020202020204" pitchFamily="34" charset="0"/>
            </a:rPr>
            <a:t>Supports truth in the marketplace through review of advertising claims in national advertising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0" y="20988"/>
        <a:ext cx="8918894" cy="895415"/>
      </dsp:txXfrm>
    </dsp:sp>
    <dsp:sp modelId="{82003477-290B-4B7C-BEAB-0FFFC1205B60}">
      <dsp:nvSpPr>
        <dsp:cNvPr id="0" name=""/>
        <dsp:cNvSpPr/>
      </dsp:nvSpPr>
      <dsp:spPr>
        <a:xfrm>
          <a:off x="0" y="1035844"/>
          <a:ext cx="8918894" cy="8985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Century Gothic" panose="020B0502020202020204" pitchFamily="34" charset="0"/>
            </a:rPr>
            <a:t>Advertising in all industries - including regulated products and </a:t>
          </a:r>
          <a:br>
            <a:rPr lang="en-US" sz="2000" b="0" kern="1200">
              <a:latin typeface="Century Gothic" panose="020B0502020202020204" pitchFamily="34" charset="0"/>
            </a:rPr>
          </a:br>
          <a:r>
            <a:rPr lang="en-US" sz="2000" b="0" kern="1200">
              <a:latin typeface="Century Gothic" panose="020B0502020202020204" pitchFamily="34" charset="0"/>
            </a:rPr>
            <a:t>services – in any media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0" y="1035844"/>
        <a:ext cx="8918894" cy="898560"/>
      </dsp:txXfrm>
    </dsp:sp>
    <dsp:sp modelId="{CF4AE3AC-7AD1-4C7E-BAA5-0AB30E0CF468}">
      <dsp:nvSpPr>
        <dsp:cNvPr id="0" name=""/>
        <dsp:cNvSpPr/>
      </dsp:nvSpPr>
      <dsp:spPr>
        <a:xfrm>
          <a:off x="0" y="2072644"/>
          <a:ext cx="8918894" cy="8985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Century Gothic" panose="020B0502020202020204" pitchFamily="34" charset="0"/>
            </a:rPr>
            <a:t>Third-party challenges or monitoring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0" y="2072644"/>
        <a:ext cx="8918894" cy="898560"/>
      </dsp:txXfrm>
    </dsp:sp>
    <dsp:sp modelId="{04EDDDC8-5B50-417B-92F4-8D6D0ECD63B7}">
      <dsp:nvSpPr>
        <dsp:cNvPr id="0" name=""/>
        <dsp:cNvSpPr/>
      </dsp:nvSpPr>
      <dsp:spPr>
        <a:xfrm>
          <a:off x="0" y="3109444"/>
          <a:ext cx="8918894" cy="8985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Century Gothic" panose="020B0502020202020204" pitchFamily="34" charset="0"/>
            </a:rPr>
            <a:t>Appeals to National Advertising Review Board (NARB)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0" y="3109444"/>
        <a:ext cx="8918894" cy="898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8D3A0-230C-4B7D-B424-268D3A69D481}">
      <dsp:nvSpPr>
        <dsp:cNvPr id="0" name=""/>
        <dsp:cNvSpPr/>
      </dsp:nvSpPr>
      <dsp:spPr>
        <a:xfrm>
          <a:off x="0" y="3275482"/>
          <a:ext cx="2738886" cy="1075086"/>
        </a:xfrm>
        <a:prstGeom prst="rect">
          <a:avLst/>
        </a:prstGeom>
        <a:gradFill flip="none" rotWithShape="1">
          <a:gsLst>
            <a:gs pos="28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790" tIns="184912" rIns="194790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Animal‑Raising Claims</a:t>
          </a:r>
          <a:endParaRPr lang="en-US" sz="2600" kern="1200" dirty="0"/>
        </a:p>
      </dsp:txBody>
      <dsp:txXfrm>
        <a:off x="0" y="3275482"/>
        <a:ext cx="2738886" cy="1075086"/>
      </dsp:txXfrm>
    </dsp:sp>
    <dsp:sp modelId="{B819626A-0374-46BA-BF8D-73064938EE8C}">
      <dsp:nvSpPr>
        <dsp:cNvPr id="0" name=""/>
        <dsp:cNvSpPr/>
      </dsp:nvSpPr>
      <dsp:spPr>
        <a:xfrm>
          <a:off x="2738886" y="3275482"/>
          <a:ext cx="8216660" cy="10750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6673" tIns="228600" rIns="16667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“No Antibiotics Ever,” “Grass‑Fed,” “Humanely Raised”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Claim‑specific substantiation required</a:t>
          </a:r>
        </a:p>
      </dsp:txBody>
      <dsp:txXfrm>
        <a:off x="2738886" y="3275482"/>
        <a:ext cx="8216660" cy="1075086"/>
      </dsp:txXfrm>
    </dsp:sp>
    <dsp:sp modelId="{C222EB60-E84F-4AC1-9570-0EDEDF69E1A2}">
      <dsp:nvSpPr>
        <dsp:cNvPr id="0" name=""/>
        <dsp:cNvSpPr/>
      </dsp:nvSpPr>
      <dsp:spPr>
        <a:xfrm rot="10800000">
          <a:off x="0" y="1638125"/>
          <a:ext cx="2738886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790" tIns="184912" rIns="194790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Organic Claims</a:t>
          </a:r>
          <a:endParaRPr lang="en-US" sz="2600" kern="1200"/>
        </a:p>
      </dsp:txBody>
      <dsp:txXfrm rot="-10800000">
        <a:off x="0" y="1638125"/>
        <a:ext cx="2738886" cy="1074763"/>
      </dsp:txXfrm>
    </dsp:sp>
    <dsp:sp modelId="{ADE29B49-FFAC-4CF7-B94C-27DC0F7FFC73}">
      <dsp:nvSpPr>
        <dsp:cNvPr id="0" name=""/>
        <dsp:cNvSpPr/>
      </dsp:nvSpPr>
      <dsp:spPr>
        <a:xfrm>
          <a:off x="2738886" y="1638125"/>
          <a:ext cx="8216660" cy="10747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6673" tIns="228600" rIns="16667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Federal certification program (NOP)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Pre‑approved labels</a:t>
          </a:r>
        </a:p>
      </dsp:txBody>
      <dsp:txXfrm>
        <a:off x="2738886" y="1638125"/>
        <a:ext cx="8216660" cy="1074763"/>
      </dsp:txXfrm>
    </dsp:sp>
    <dsp:sp modelId="{32A0E24A-F67A-420E-8DCC-6274C2700DEB}">
      <dsp:nvSpPr>
        <dsp:cNvPr id="0" name=""/>
        <dsp:cNvSpPr/>
      </dsp:nvSpPr>
      <dsp:spPr>
        <a:xfrm rot="10800000">
          <a:off x="0" y="769"/>
          <a:ext cx="2738886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790" tIns="184912" rIns="194790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U.S.-Origin Claims</a:t>
          </a:r>
          <a:endParaRPr lang="en-US" sz="2600" kern="1200" dirty="0"/>
        </a:p>
      </dsp:txBody>
      <dsp:txXfrm rot="-10800000">
        <a:off x="0" y="769"/>
        <a:ext cx="2738886" cy="1074763"/>
      </dsp:txXfrm>
    </dsp:sp>
    <dsp:sp modelId="{261FD06E-BE5C-47C6-8154-5307BE89BC87}">
      <dsp:nvSpPr>
        <dsp:cNvPr id="0" name=""/>
        <dsp:cNvSpPr/>
      </dsp:nvSpPr>
      <dsp:spPr>
        <a:xfrm>
          <a:off x="2738886" y="769"/>
          <a:ext cx="8216660" cy="10747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6673" tIns="228600" rIns="166673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“Made in the USA,” “Product of USA”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Narrow, defined standards</a:t>
          </a:r>
        </a:p>
      </dsp:txBody>
      <dsp:txXfrm>
        <a:off x="2738886" y="769"/>
        <a:ext cx="8216660" cy="1074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C0B-1C42-41F7-8902-2E6FF41A8990}">
      <dsp:nvSpPr>
        <dsp:cNvPr id="0" name=""/>
        <dsp:cNvSpPr/>
      </dsp:nvSpPr>
      <dsp:spPr>
        <a:xfrm>
          <a:off x="4119" y="215918"/>
          <a:ext cx="2476766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Natural Claims</a:t>
          </a:r>
        </a:p>
      </dsp:txBody>
      <dsp:txXfrm>
        <a:off x="4119" y="215918"/>
        <a:ext cx="2476766" cy="460800"/>
      </dsp:txXfrm>
    </dsp:sp>
    <dsp:sp modelId="{8C25FC27-DFF1-4530-8483-9D03EC38E0BB}">
      <dsp:nvSpPr>
        <dsp:cNvPr id="0" name=""/>
        <dsp:cNvSpPr/>
      </dsp:nvSpPr>
      <dsp:spPr>
        <a:xfrm>
          <a:off x="4119" y="676718"/>
          <a:ext cx="2476766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“Wholesome by Nature”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“Natural Goodness. Creamy whole milk &amp; lactose from grass-fed cows.”</a:t>
          </a:r>
        </a:p>
      </dsp:txBody>
      <dsp:txXfrm>
        <a:off x="4119" y="676718"/>
        <a:ext cx="2476766" cy="3458700"/>
      </dsp:txXfrm>
    </dsp:sp>
    <dsp:sp modelId="{8B4C8D86-C3DF-4FD4-B4A4-705DA76C22FB}">
      <dsp:nvSpPr>
        <dsp:cNvPr id="0" name=""/>
        <dsp:cNvSpPr/>
      </dsp:nvSpPr>
      <dsp:spPr>
        <a:xfrm>
          <a:off x="2827633" y="215918"/>
          <a:ext cx="2476766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Clean Claims</a:t>
          </a:r>
          <a:endParaRPr lang="en-US" sz="1600" kern="1200" dirty="0"/>
        </a:p>
      </dsp:txBody>
      <dsp:txXfrm>
        <a:off x="2827633" y="215918"/>
        <a:ext cx="2476766" cy="460800"/>
      </dsp:txXfrm>
    </dsp:sp>
    <dsp:sp modelId="{A98D79BF-2798-4739-8B2D-25E1BC548EF9}">
      <dsp:nvSpPr>
        <dsp:cNvPr id="0" name=""/>
        <dsp:cNvSpPr/>
      </dsp:nvSpPr>
      <dsp:spPr>
        <a:xfrm>
          <a:off x="2827633" y="676718"/>
          <a:ext cx="2476766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“The most clean formula on the market”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“Clean Recipes – When it comes to our recipe we don’t make compromises.”</a:t>
          </a:r>
        </a:p>
      </dsp:txBody>
      <dsp:txXfrm>
        <a:off x="2827633" y="676718"/>
        <a:ext cx="2476766" cy="3458700"/>
      </dsp:txXfrm>
    </dsp:sp>
    <dsp:sp modelId="{81DA65B3-287C-4AAA-8619-372C45151474}">
      <dsp:nvSpPr>
        <dsp:cNvPr id="0" name=""/>
        <dsp:cNvSpPr/>
      </dsp:nvSpPr>
      <dsp:spPr>
        <a:xfrm>
          <a:off x="5651147" y="215918"/>
          <a:ext cx="2476766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Additives Claims</a:t>
          </a:r>
          <a:endParaRPr lang="en-US" sz="1600" kern="1200" dirty="0"/>
        </a:p>
      </dsp:txBody>
      <dsp:txXfrm>
        <a:off x="5651147" y="215918"/>
        <a:ext cx="2476766" cy="460800"/>
      </dsp:txXfrm>
    </dsp:sp>
    <dsp:sp modelId="{E0DAFD93-FC7F-4B3D-BFAF-72B1EC7F15F5}">
      <dsp:nvSpPr>
        <dsp:cNvPr id="0" name=""/>
        <dsp:cNvSpPr/>
      </dsp:nvSpPr>
      <dsp:spPr>
        <a:xfrm>
          <a:off x="5651147" y="676718"/>
          <a:ext cx="2476766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“We don’t do palm oil, corn syrups, soy, fish oil, or other cheap additives” </a:t>
          </a:r>
        </a:p>
      </dsp:txBody>
      <dsp:txXfrm>
        <a:off x="5651147" y="676718"/>
        <a:ext cx="2476766" cy="3458700"/>
      </dsp:txXfrm>
    </dsp:sp>
    <dsp:sp modelId="{5F988465-9C98-438B-ABA3-BD436576544C}">
      <dsp:nvSpPr>
        <dsp:cNvPr id="0" name=""/>
        <dsp:cNvSpPr/>
      </dsp:nvSpPr>
      <dsp:spPr>
        <a:xfrm>
          <a:off x="8474661" y="215918"/>
          <a:ext cx="2476766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More Nutritious Claims </a:t>
          </a:r>
          <a:endParaRPr lang="en-US" sz="1600" kern="1200"/>
        </a:p>
      </dsp:txBody>
      <dsp:txXfrm>
        <a:off x="8474661" y="215918"/>
        <a:ext cx="2476766" cy="460800"/>
      </dsp:txXfrm>
    </dsp:sp>
    <dsp:sp modelId="{B77BBED3-942A-49DD-AB30-CC481BE22722}">
      <dsp:nvSpPr>
        <dsp:cNvPr id="0" name=""/>
        <dsp:cNvSpPr/>
      </dsp:nvSpPr>
      <dsp:spPr>
        <a:xfrm>
          <a:off x="8474661" y="676718"/>
          <a:ext cx="2476766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“Think all milk is the same? Thanks to organic certified European farms, our cows enjoy a natural diet . . . . This translates into milk that’s not just richer in essential vitamins A, K2, and E . . . .”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“This natural goodness translates into milk that’s richer in fatty acids and essential vitamins A, K2 &amp; E.”</a:t>
          </a:r>
        </a:p>
      </dsp:txBody>
      <dsp:txXfrm>
        <a:off x="8474661" y="676718"/>
        <a:ext cx="2476766" cy="34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1EC1-E4D2-4A0C-A9C6-6657C819438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7C-5A22-48B3-A30C-1692D543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6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687C-5A22-48B3-A30C-1692D54366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Title Slide">
    <p:bg>
      <p:bgPr>
        <a:solidFill>
          <a:srgbClr val="E7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1CCB9F-BBC9-42D6-9C2F-75456254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177891" y="1795754"/>
            <a:ext cx="2014109" cy="4389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1B518-4F55-4166-888C-49200681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1" y="536779"/>
            <a:ext cx="108502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D8F0-DAB5-4F26-B4BC-101D9F8C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7" y="5468112"/>
            <a:ext cx="2168633" cy="13898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96A5B-02C3-4D24-B356-2CBEA43E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310" y="2104481"/>
            <a:ext cx="9144000" cy="2214563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0E1BC9F-2A07-448D-A568-4DE75DCAC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331" y="5715000"/>
            <a:ext cx="8305800" cy="685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231775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C96D1-9BB5-47C1-B4C7-BC4A8F58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331" y="4364038"/>
            <a:ext cx="9144000" cy="1254247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E97-F7C9-4798-9053-AA6EA335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A8782-AA68-4C7D-8033-BE6D4F54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A808-6838-4C5F-8CFD-5E65C111141D}" type="datetime4">
              <a:rPr lang="en-US" smtClean="0"/>
              <a:t>April 6,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0871C-CF1B-4FB8-9EA4-B81945A2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and CONFIDENTIAL and/or ATTORNEY WORK PRODUCT.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8473-0BB8-4F3C-8017-973C6DCB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39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45118-A33D-41CF-A26E-5073F333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DD7C-6BFD-45FE-A09D-0FD51F4627B0}" type="datetime4">
              <a:rPr lang="en-US" smtClean="0"/>
              <a:t>April 6,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6AC2A-0424-41D2-88FA-E6D83CBB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and CONFIDENTIAL and/or ATTORNEY WORK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D90D2-62CE-45B9-9290-3281067F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44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Conclus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1CCB9F-BBC9-42D6-9C2F-75456254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177891" y="1795754"/>
            <a:ext cx="2014109" cy="43891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96A5B-02C3-4D24-B356-2CBEA43E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10" y="2104481"/>
            <a:ext cx="9144000" cy="132451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Conclusion Text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C96D1-9BB5-47C1-B4C7-BC4A8F5818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4800" y="4223486"/>
            <a:ext cx="5818359" cy="42471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BDF4D-8F18-4036-90A4-4A6115B81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724400"/>
            <a:ext cx="5818188" cy="1219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7E64BF-56BA-423A-9A69-12B05C60C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7400" y="3929902"/>
            <a:ext cx="1828800" cy="1828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B5C49-288E-4B25-9AA0-477DEF12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519030" cy="640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204A8C-47B2-4E1B-BA0C-1EA11429D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127" y="5468112"/>
            <a:ext cx="2169873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Conclusion Slide">
    <p:bg>
      <p:bgPr>
        <a:solidFill>
          <a:srgbClr val="E7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1CCB9F-BBC9-42D6-9C2F-75456254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177891" y="1795754"/>
            <a:ext cx="2014109" cy="4389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1B518-4F55-4166-888C-49200681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1" y="536779"/>
            <a:ext cx="108502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D8F0-DAB5-4F26-B4BC-101D9F8C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7" y="5468112"/>
            <a:ext cx="2168633" cy="13898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96A5B-02C3-4D24-B356-2CBEA43E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10" y="2104481"/>
            <a:ext cx="9144000" cy="1324519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Conclusion Text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C96D1-9BB5-47C1-B4C7-BC4A8F5818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4800" y="4223486"/>
            <a:ext cx="5818359" cy="42471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BDF4D-8F18-4036-90A4-4A6115B81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724400"/>
            <a:ext cx="5818188" cy="1219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7E64BF-56BA-423A-9A69-12B05C60C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7400" y="3929902"/>
            <a:ext cx="1828800" cy="18288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4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AA3504-9C67-0F48-A524-7AECEF7B242E}"/>
              </a:ext>
            </a:extLst>
          </p:cNvPr>
          <p:cNvSpPr/>
          <p:nvPr userDrawn="1"/>
        </p:nvSpPr>
        <p:spPr>
          <a:xfrm>
            <a:off x="0" y="4998720"/>
            <a:ext cx="2235200" cy="1859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C8685-93C1-E04A-B741-E6E5560A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806700"/>
            <a:ext cx="2943225" cy="195580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A9DB91-47E6-A248-8460-B12C56914D4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9334500" y="2806701"/>
            <a:ext cx="2600325" cy="1955800"/>
          </a:xfrm>
        </p:spPr>
        <p:txBody>
          <a:bodyPr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AEFED72-74D5-2B47-90E9-043276EAB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360" y="6363414"/>
            <a:ext cx="4991333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Custom Footer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88122B2-C4C9-9942-AA4F-720ABAB96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8469" y="6363414"/>
            <a:ext cx="436355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918CD-EF1C-79DE-6A7F-DD19B26D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132" y="207552"/>
            <a:ext cx="6013174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498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2C07-B72B-E947-9D4E-DF087444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794A1FB-C625-294F-B1E6-38B484488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360" y="6363414"/>
            <a:ext cx="4991333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Custom Footer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84B5E78-9C26-DD45-BAE4-D0BB80DCF7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8469" y="6363414"/>
            <a:ext cx="436355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92DD9A-21B7-1D49-A5E3-1FEBD928A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0035" y="1911350"/>
            <a:ext cx="10604789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51392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2C07-B72B-E947-9D4E-DF087444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794A1FB-C625-294F-B1E6-38B484488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360" y="6363414"/>
            <a:ext cx="4991333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Custom Footer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84B5E78-9C26-DD45-BAE4-D0BB80DCF7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8469" y="6363414"/>
            <a:ext cx="436355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92DD9A-21B7-1D49-A5E3-1FEBD928A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0035" y="1911350"/>
            <a:ext cx="10604789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32620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660AF52-A820-8347-9F3A-4B045322E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360" y="6363414"/>
            <a:ext cx="4991333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Custom Footer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8E837C4-42A8-214E-B882-76165AEF6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8469" y="6363414"/>
            <a:ext cx="436355" cy="28703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4452335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0F3475-340F-4D3A-BDB2-772DC3402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177891" y="1795754"/>
            <a:ext cx="2014109" cy="4389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D49211-626A-4043-A2FC-5F17E804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519030" cy="6400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522C494-9473-48B7-8E11-E56CF3AA4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127" y="5468112"/>
            <a:ext cx="2169873" cy="13898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70977F-68E9-4E62-BFA2-585407A80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310" y="2104481"/>
            <a:ext cx="9144000" cy="2214563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4918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28F92A-5748-4CF8-A908-9F8287CB4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331" y="4364038"/>
            <a:ext cx="9144000" cy="1254247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491840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75F2E5A-8822-403C-9A95-7C67A15BF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331" y="5714113"/>
            <a:ext cx="8305800" cy="685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91840"/>
                </a:solidFill>
                <a:latin typeface="Arial Black" panose="020B0A04020102020204" pitchFamily="34" charset="0"/>
              </a:defRPr>
            </a:lvl1pPr>
            <a:lvl2pPr marL="231775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0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BF58FA-931B-46DF-B030-053F014F0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10166877" y="1795754"/>
            <a:ext cx="2025123" cy="4389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1B518-4F55-4166-888C-49200681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1" y="536779"/>
            <a:ext cx="108502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D8F0-DAB5-4F26-B4BC-101D9F8C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7" y="5468112"/>
            <a:ext cx="2168633" cy="13898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96A5B-02C3-4D24-B356-2CBEA43E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310" y="2104481"/>
            <a:ext cx="9144000" cy="2214563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0E1BC9F-2A07-448D-A568-4DE75DCAC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331" y="5714113"/>
            <a:ext cx="8305800" cy="685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231775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C96D1-9BB5-47C1-B4C7-BC4A8F58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331" y="4364038"/>
            <a:ext cx="9144000" cy="1254247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69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451D-4839-4F53-8283-02EC49CF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45469-AF72-4345-B619-B6F7EC23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91E0-2725-4AD4-AD5A-CE9E993E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944E-3F8F-47F2-B1F4-F7157314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/>
          <a:lstStyle/>
          <a:p>
            <a:fld id="{4842DB33-27C8-42E7-93BB-4B0FBED02836}" type="datetime4">
              <a:rPr lang="en-US" smtClean="0"/>
              <a:t>April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D8D4B-5AC3-452C-85BD-2B435E3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900" y="6356350"/>
            <a:ext cx="5664200" cy="365125"/>
          </a:xfrm>
        </p:spPr>
        <p:txBody>
          <a:bodyPr/>
          <a:lstStyle/>
          <a:p>
            <a:r>
              <a:rPr lang="en-US" dirty="0"/>
              <a:t>PRIVILEGED and CONFIDENTIAL and/or ATTORNEY WORK PRODUCT.</a:t>
            </a:r>
          </a:p>
        </p:txBody>
      </p:sp>
    </p:spTree>
    <p:extLst>
      <p:ext uri="{BB962C8B-B14F-4D97-AF65-F5344CB8AC3E}">
        <p14:creationId xmlns:p14="http://schemas.microsoft.com/office/powerpoint/2010/main" val="4223350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451D-4839-4F53-8283-02EC49CF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45469-AF72-4345-B619-B6F7EC23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91E0-2725-4AD4-AD5A-CE9E993E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944E-3F8F-47F2-B1F4-F7157314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/>
          <a:lstStyle/>
          <a:p>
            <a:fld id="{4842DB33-27C8-42E7-93BB-4B0FBED02836}" type="datetime4">
              <a:rPr lang="en-US" smtClean="0"/>
              <a:t>April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D8D4B-5AC3-452C-85BD-2B435E3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900" y="6356350"/>
            <a:ext cx="5664200" cy="365125"/>
          </a:xfrm>
        </p:spPr>
        <p:txBody>
          <a:bodyPr/>
          <a:lstStyle/>
          <a:p>
            <a:r>
              <a:rPr lang="en-US" dirty="0"/>
              <a:t>PRIVILEGED and CONFIDENTIAL and/or ATTORNEY WORK PRODUCT.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85A18-A2C8-4549-B0CB-EAB36E85DD07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49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94F01-A71B-4E60-B0E3-28BA0A4F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"/>
            <a:ext cx="123408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8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451D-4839-4F53-8283-02EC49CF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45469-AF72-4345-B619-B6F7EC23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91E0-2725-4AD4-AD5A-CE9E993E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944E-3F8F-47F2-B1F4-F7157314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/>
          <a:lstStyle/>
          <a:p>
            <a:fld id="{4842DB33-27C8-42E7-93BB-4B0FBED02836}" type="datetime4">
              <a:rPr lang="en-US" smtClean="0"/>
              <a:t>April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D8D4B-5AC3-452C-85BD-2B435E3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900" y="6356350"/>
            <a:ext cx="5664200" cy="365125"/>
          </a:xfrm>
        </p:spPr>
        <p:txBody>
          <a:bodyPr/>
          <a:lstStyle/>
          <a:p>
            <a:r>
              <a:rPr lang="en-US" dirty="0"/>
              <a:t>PRIVILEGED and CONFIDENTIAL and/or ATTORNEY WORK PRODUCT.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94F01-A71B-4E60-B0E3-28BA0A4F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735" y="106680"/>
            <a:ext cx="12262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01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A559-7910-47A0-9614-3AD67495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18DC5-F0F2-460E-AC75-60388117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654B-6155-43D8-B609-03CF7516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5B79-6083-4E27-B29D-CB1CF82EBE3C}" type="datetime4">
              <a:rPr lang="en-US" smtClean="0"/>
              <a:t>April 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6D407-8CB2-4F98-B75D-66ED5B02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and CONFIDENTIAL and/or ATTORNEY WORK PRODUCT.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57BE-20A2-434B-AAF8-40FA12C1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74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FA6E-F192-4775-81F0-8CFA7E28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B13C-E903-4AFA-8793-E935FAA4D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6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2BD19-4977-4827-854B-81FA5EF8A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289CF-A634-4368-AC5B-AC184229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BDA4-C466-4120-A857-8D2D87B93D5E}" type="datetime4">
              <a:rPr lang="en-US" smtClean="0"/>
              <a:t>April 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90C84-2E52-4CAC-83EA-2EFAE5CE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and CONFIDENTIAL and/or ATTORNEY WORK PRODUCT.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6C33-1F7F-41F9-94B3-056270E5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505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FBCB-40CC-4116-9FE1-26685E9D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457200"/>
            <a:ext cx="10515600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A3E2-0AFD-4D9A-9E4A-556181AB5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3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385C3-A663-4A62-95B9-DF34A680A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C6EC9-5352-469E-AFA9-C63737198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C026B-FA03-4F9E-84E0-8236BBCCC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FB64-0AC5-446D-90FD-920BD311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2A63-F229-4D83-A02B-09E944E8C1DF}" type="datetime4">
              <a:rPr lang="en-US" smtClean="0"/>
              <a:t>April 6,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A6288-FC53-4365-87EE-52887830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and CONFIDENTIAL and/or ATTORNEY WORK PRODUCT.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F11EA-EE40-4ECF-83A8-1B289D1B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97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455AD-8BA8-4060-ADBD-CD0EB97C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57200"/>
            <a:ext cx="1093829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E74E-3846-43A3-A84B-156F1A96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101" y="1825625"/>
            <a:ext cx="10955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C72B-8A45-4E8B-ADE3-17AE45A41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20DABC-889E-4A96-969B-461A52C03CF8}" type="datetime4">
              <a:rPr lang="en-US" smtClean="0"/>
              <a:t>April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150D-8EEF-41A3-B981-698B6D4DD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09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PRIVILEGED and CONFIDENTIAL and/or ATTORNEY WORK PRODUCT.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6DED1-33F2-44B6-BACA-761D7966A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2616" y="6356350"/>
            <a:ext cx="1087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CCE96-6DA8-419A-8EEC-DC24A2139E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455F8-B22E-4BE0-9571-A10BF00CF94C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49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EE776-D946-4DF6-A6EC-52E6077E44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"/>
            <a:ext cx="1234088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D460F-4E08-4236-BEB0-3F32099B09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48" y="6035040"/>
            <a:ext cx="128435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2" r:id="rId3"/>
    <p:sldLayoutId id="2147483650" r:id="rId4"/>
    <p:sldLayoutId id="2147483689" r:id="rId5"/>
    <p:sldLayoutId id="214748369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88" r:id="rId12"/>
    <p:sldLayoutId id="2147483685" r:id="rId13"/>
    <p:sldLayoutId id="2147483692" r:id="rId14"/>
    <p:sldLayoutId id="2147483693" r:id="rId15"/>
    <p:sldLayoutId id="2147483694" r:id="rId16"/>
    <p:sldLayoutId id="2147483695" r:id="rId17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71435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9264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schultz@wiley.law" TargetMode="External"/><Relationship Id="rId3" Type="http://schemas.openxmlformats.org/officeDocument/2006/relationships/image" Target="../media/image12.jpg"/><Relationship Id="rId7" Type="http://schemas.openxmlformats.org/officeDocument/2006/relationships/hyperlink" Target="mailto:rfiebig@wiley.l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marcus@bbbnp.org" TargetMode="External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hyperlink" Target="mailto:ibarlow@wiley.law" TargetMode="External"/><Relationship Id="rId9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rfiebig@wiley.law" TargetMode="External"/><Relationship Id="rId3" Type="http://schemas.openxmlformats.org/officeDocument/2006/relationships/image" Target="../media/image12.jpg"/><Relationship Id="rId7" Type="http://schemas.openxmlformats.org/officeDocument/2006/relationships/hyperlink" Target="mailto:ibarlow@wiley.law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marcus@bbbnp.org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mailto:mschultz@wiley.la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6ADB-9DF7-5246-2185-F143E73C3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282" y="2006593"/>
            <a:ext cx="7893600" cy="1484539"/>
          </a:xfrm>
        </p:spPr>
        <p:txBody>
          <a:bodyPr/>
          <a:lstStyle/>
          <a:p>
            <a:r>
              <a:rPr lang="en-US" dirty="0"/>
              <a:t>Hot Topics in Food and Beverage Advertising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35B86-C5D4-DA48-594C-304812BC2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31" y="394018"/>
            <a:ext cx="9144000" cy="1254247"/>
          </a:xfrm>
        </p:spPr>
        <p:txBody>
          <a:bodyPr/>
          <a:lstStyle/>
          <a:p>
            <a:r>
              <a:rPr lang="en-US" dirty="0"/>
              <a:t>BBB National Programs National Advertising Division</a:t>
            </a:r>
          </a:p>
        </p:txBody>
      </p:sp>
      <p:pic>
        <p:nvPicPr>
          <p:cNvPr id="7" name="Picture 6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0CF8800A-922C-72C5-3254-2CB80575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33" y="3706253"/>
            <a:ext cx="1447800" cy="1447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560EE-BA09-BC65-BF06-A680C96D6388}"/>
              </a:ext>
            </a:extLst>
          </p:cNvPr>
          <p:cNvSpPr txBox="1"/>
          <p:nvPr/>
        </p:nvSpPr>
        <p:spPr>
          <a:xfrm>
            <a:off x="2972112" y="5271286"/>
            <a:ext cx="1828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Ian Barlow</a:t>
            </a:r>
          </a:p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Of Counsel, Wiley</a:t>
            </a:r>
          </a:p>
          <a:p>
            <a:pPr>
              <a:spcBef>
                <a:spcPts val="200"/>
              </a:spcBef>
            </a:pPr>
            <a:r>
              <a:rPr lang="en-US" sz="1200" dirty="0" err="1">
                <a:solidFill>
                  <a:schemeClr val="accent1"/>
                </a:solidFill>
                <a:hlinkClick r:id="rId4"/>
              </a:rPr>
              <a:t>ibarlow@wiley.law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+202.719.4994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AD58F-800A-B2A5-0FE5-33E22D80F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3" y="3683060"/>
            <a:ext cx="1476375" cy="1432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AEE7C-DC2E-1FDB-64A3-D18C1B6BB7B6}"/>
              </a:ext>
            </a:extLst>
          </p:cNvPr>
          <p:cNvSpPr txBox="1"/>
          <p:nvPr/>
        </p:nvSpPr>
        <p:spPr>
          <a:xfrm>
            <a:off x="866406" y="5271285"/>
            <a:ext cx="170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91840"/>
                </a:solidFill>
              </a:rPr>
              <a:t>Phyllis Marcus</a:t>
            </a:r>
          </a:p>
          <a:p>
            <a:r>
              <a:rPr lang="en-US" sz="1200" b="1" dirty="0">
                <a:solidFill>
                  <a:srgbClr val="491840"/>
                </a:solidFill>
              </a:rPr>
              <a:t>Vice President, NAD</a:t>
            </a:r>
          </a:p>
          <a:p>
            <a:r>
              <a:rPr lang="en-US" sz="1200" dirty="0">
                <a:hlinkClick r:id="rId6"/>
              </a:rPr>
              <a:t>pmarcus@bbbnp.org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97ECF-E038-538C-1A85-6D7FE065F233}"/>
              </a:ext>
            </a:extLst>
          </p:cNvPr>
          <p:cNvSpPr txBox="1"/>
          <p:nvPr/>
        </p:nvSpPr>
        <p:spPr>
          <a:xfrm>
            <a:off x="5141220" y="5271286"/>
            <a:ext cx="1828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Rebecca J. Fiebig</a:t>
            </a:r>
          </a:p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Partner, Wiley</a:t>
            </a:r>
          </a:p>
          <a:p>
            <a:pPr>
              <a:spcBef>
                <a:spcPts val="200"/>
              </a:spcBef>
            </a:pPr>
            <a:r>
              <a:rPr lang="en-US" sz="1200" dirty="0" err="1">
                <a:solidFill>
                  <a:schemeClr val="accent1"/>
                </a:solidFill>
                <a:hlinkClick r:id="rId7"/>
              </a:rPr>
              <a:t>rfiebig@wiley.law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+202.719.3206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15274-1087-16AD-9761-4F33EDAF54B1}"/>
              </a:ext>
            </a:extLst>
          </p:cNvPr>
          <p:cNvSpPr txBox="1"/>
          <p:nvPr/>
        </p:nvSpPr>
        <p:spPr>
          <a:xfrm>
            <a:off x="7310328" y="5271285"/>
            <a:ext cx="1828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Mary Beth Schultz</a:t>
            </a:r>
          </a:p>
          <a:p>
            <a:pPr>
              <a:spcBef>
                <a:spcPts val="2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Partner, Wiley</a:t>
            </a:r>
          </a:p>
          <a:p>
            <a:pPr>
              <a:spcBef>
                <a:spcPts val="200"/>
              </a:spcBef>
            </a:pPr>
            <a:r>
              <a:rPr lang="en-US" sz="1200" dirty="0" err="1">
                <a:solidFill>
                  <a:schemeClr val="accent1"/>
                </a:solidFill>
                <a:hlinkClick r:id="rId8"/>
              </a:rPr>
              <a:t>mschultz@wiley.law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200" dirty="0">
                <a:solidFill>
                  <a:schemeClr val="accent1"/>
                </a:solidFill>
              </a:rPr>
              <a:t>+202.719.3471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BDF9A-8E93-B8FB-30C3-F35F94514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07" y="3706252"/>
            <a:ext cx="1447801" cy="1447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E97E0F-20ED-A9DA-E6C0-9D823BB71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82" y="3706253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6158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F531-1D24-68D5-0468-E6EBEA0C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53" y="2505538"/>
            <a:ext cx="10938294" cy="1233488"/>
          </a:xfrm>
        </p:spPr>
        <p:txBody>
          <a:bodyPr/>
          <a:lstStyle/>
          <a:p>
            <a:pPr algn="ctr"/>
            <a:r>
              <a:rPr lang="en-US" dirty="0"/>
              <a:t>Food and Beverage Advertising Litigation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12806-C789-83EE-E5A7-96559BE9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76925-71EE-8397-8BB6-D5297B5D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96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0739-3A4D-57D3-E567-C336521F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Trending in Litigation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0AB2D-E8F5-415E-4BAD-AD43C11E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ECEB3-C053-D910-8AAF-EB069508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8D83E8-5C48-4B45-F6F7-69FFF978C6B8}"/>
              </a:ext>
            </a:extLst>
          </p:cNvPr>
          <p:cNvSpPr txBox="1">
            <a:spLocks/>
          </p:cNvSpPr>
          <p:nvPr/>
        </p:nvSpPr>
        <p:spPr>
          <a:xfrm>
            <a:off x="609601" y="1593977"/>
            <a:ext cx="10955547" cy="4351338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71435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264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Nutritional content claims</a:t>
            </a:r>
          </a:p>
          <a:p>
            <a:pPr lvl="1"/>
            <a:r>
              <a:rPr lang="en-US" dirty="0"/>
              <a:t>All the protein &amp; all the fiber</a:t>
            </a:r>
          </a:p>
          <a:p>
            <a:r>
              <a:rPr lang="en-US" dirty="0"/>
              <a:t>Origin claims</a:t>
            </a:r>
          </a:p>
          <a:p>
            <a:r>
              <a:rPr lang="en-US" dirty="0"/>
              <a:t>Health claims</a:t>
            </a:r>
          </a:p>
          <a:p>
            <a:pPr lvl="1"/>
            <a:r>
              <a:rPr lang="en-US" dirty="0"/>
              <a:t>Preservatives</a:t>
            </a:r>
          </a:p>
          <a:p>
            <a:pPr lvl="1"/>
            <a:r>
              <a:rPr lang="en-US" dirty="0"/>
              <a:t>Natural, Pure</a:t>
            </a:r>
          </a:p>
          <a:p>
            <a:pPr lvl="1"/>
            <a:r>
              <a:rPr lang="en-US" dirty="0"/>
              <a:t>Processed, ultra-processed, minimally processed</a:t>
            </a:r>
          </a:p>
          <a:p>
            <a:r>
              <a:rPr lang="en-US" dirty="0"/>
              <a:t>Influencer marketing</a:t>
            </a:r>
          </a:p>
          <a:p>
            <a:r>
              <a:rPr lang="en-US" dirty="0"/>
              <a:t>Greenwashing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37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814C-8D9D-0DD9-E305-4F5296B2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05" y="566197"/>
            <a:ext cx="10938294" cy="1464621"/>
          </a:xfrm>
        </p:spPr>
        <p:txBody>
          <a:bodyPr>
            <a:normAutofit/>
          </a:bodyPr>
          <a:lstStyle/>
          <a:p>
            <a:r>
              <a:rPr lang="en-US" sz="3600" dirty="0"/>
              <a:t>Parallels Between What’s Happening at NAD and What’s Happening in Court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493F0-46EA-FC4E-F102-2E125508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ABEDA-386F-A3C1-1249-9C150BB2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5143F5C-5C1B-0EE5-CDBD-DB1457F12E18}"/>
              </a:ext>
            </a:extLst>
          </p:cNvPr>
          <p:cNvSpPr txBox="1">
            <a:spLocks/>
          </p:cNvSpPr>
          <p:nvPr/>
        </p:nvSpPr>
        <p:spPr>
          <a:xfrm>
            <a:off x="644105" y="2030818"/>
            <a:ext cx="10955547" cy="4120206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71435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264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the issues that we’re seeing play out in the courts are either already coming before NAD, or ripe for NAD consideration.</a:t>
            </a:r>
          </a:p>
          <a:p>
            <a:r>
              <a:rPr lang="en-US" dirty="0"/>
              <a:t>In 2025, NAD handled:</a:t>
            </a:r>
          </a:p>
          <a:p>
            <a:pPr lvl="1"/>
            <a:r>
              <a:rPr lang="en-US" dirty="0"/>
              <a:t>Purity claims (avocado oil)</a:t>
            </a:r>
          </a:p>
          <a:p>
            <a:pPr lvl="1"/>
            <a:r>
              <a:rPr lang="en-US" dirty="0"/>
              <a:t>Origin claims (meat sticks)</a:t>
            </a:r>
          </a:p>
          <a:p>
            <a:pPr lvl="1"/>
            <a:r>
              <a:rPr lang="en-US" dirty="0"/>
              <a:t>Health claims (mushroom coffee &amp; matcha)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45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4599-4EE1-0A4E-E8E5-CC90A5D4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57199"/>
            <a:ext cx="10938294" cy="1690577"/>
          </a:xfrm>
        </p:spPr>
        <p:txBody>
          <a:bodyPr/>
          <a:lstStyle/>
          <a:p>
            <a:r>
              <a:rPr lang="en-US" dirty="0"/>
              <a:t>Impact of NAD Challenges in Private Litigation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ADEEB-BF5A-ADBF-94F9-187088F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29DFB-E142-10D6-CE90-715D8731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B765CB6-CF40-D5EC-639F-A4180483ACAB}"/>
              </a:ext>
            </a:extLst>
          </p:cNvPr>
          <p:cNvSpPr txBox="1">
            <a:spLocks/>
          </p:cNvSpPr>
          <p:nvPr/>
        </p:nvSpPr>
        <p:spPr>
          <a:xfrm>
            <a:off x="621101" y="1956391"/>
            <a:ext cx="10955547" cy="4220572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71435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264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Litigants rely on NAD recommendations in private litigation directly:</a:t>
            </a:r>
          </a:p>
          <a:p>
            <a:pPr lvl="1"/>
            <a:r>
              <a:rPr lang="en-US" dirty="0"/>
              <a:t>To provide factual support for consumer protection complaint</a:t>
            </a:r>
          </a:p>
          <a:p>
            <a:pPr lvl="2"/>
            <a:r>
              <a:rPr lang="en-US" i="1" dirty="0"/>
              <a:t>Obillo v. i-Health Inc.</a:t>
            </a:r>
            <a:r>
              <a:rPr lang="en-US" dirty="0"/>
              <a:t>, 3:24-cv-2459 (N.D. Cal. Apr. 2025)</a:t>
            </a:r>
          </a:p>
          <a:p>
            <a:pPr lvl="2"/>
            <a:r>
              <a:rPr lang="en-US" i="1" dirty="0"/>
              <a:t>McKracken v. KSF Acquisition Corp.</a:t>
            </a:r>
            <a:r>
              <a:rPr lang="en-US" dirty="0"/>
              <a:t>, 5:22-cv-1666 (C.D. Cal. Apr. 2023) </a:t>
            </a:r>
          </a:p>
          <a:p>
            <a:pPr lvl="2"/>
            <a:r>
              <a:rPr lang="en-US" i="1" dirty="0"/>
              <a:t>Brown v. </a:t>
            </a:r>
            <a:r>
              <a:rPr lang="en-US" i="1" dirty="0" err="1"/>
              <a:t>SharkNinja</a:t>
            </a:r>
            <a:r>
              <a:rPr lang="en-US" i="1" dirty="0"/>
              <a:t> Operating LLC</a:t>
            </a:r>
            <a:r>
              <a:rPr lang="en-US" dirty="0"/>
              <a:t>, No. 23-21135 (D.N.J. Oct. 2024) </a:t>
            </a:r>
          </a:p>
          <a:p>
            <a:pPr lvl="1"/>
            <a:r>
              <a:rPr lang="en-US" dirty="0"/>
              <a:t>To substantiate allegations of fraud</a:t>
            </a:r>
          </a:p>
          <a:p>
            <a:pPr lvl="2"/>
            <a:r>
              <a:rPr lang="en-US" i="1" dirty="0"/>
              <a:t>MacNaughton v. Young Living Essential Oils, LC</a:t>
            </a:r>
            <a:r>
              <a:rPr lang="en-US" dirty="0"/>
              <a:t>, 67 F.4th 89, 100 (2d Cir. 2023) </a:t>
            </a:r>
          </a:p>
          <a:p>
            <a:pPr lvl="1"/>
            <a:r>
              <a:rPr lang="en-US" dirty="0"/>
              <a:t>To oppose allegations in complaint</a:t>
            </a:r>
          </a:p>
          <a:p>
            <a:pPr lvl="2"/>
            <a:r>
              <a:rPr lang="en-US" i="1" dirty="0"/>
              <a:t>Hayde v</a:t>
            </a:r>
            <a:r>
              <a:rPr lang="en-US" dirty="0"/>
              <a:t>. </a:t>
            </a:r>
            <a:r>
              <a:rPr lang="en-US" i="1" dirty="0"/>
              <a:t>Arcadia Consumer Healthcare Inc</a:t>
            </a:r>
            <a:r>
              <a:rPr lang="en-US" dirty="0"/>
              <a:t>., 8:24-cv-2657 (S.D. Cal. Mar. 2025)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082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F0BE-57E9-5A03-77CF-09073668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 Food Industry Challenges of Note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8ECF8-E3E3-634A-81EB-A09853F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E86D4-C514-3E5E-1761-97477E1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A8CE68-C6BC-D292-A22A-426DB8CF410D}"/>
              </a:ext>
            </a:extLst>
          </p:cNvPr>
          <p:cNvSpPr txBox="1">
            <a:spLocks/>
          </p:cNvSpPr>
          <p:nvPr/>
        </p:nvSpPr>
        <p:spPr>
          <a:xfrm>
            <a:off x="629728" y="1690688"/>
            <a:ext cx="10955547" cy="4089626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71435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264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u="sng" dirty="0" err="1"/>
              <a:t>Freshpet</a:t>
            </a:r>
            <a:r>
              <a:rPr lang="en-US" sz="2400" u="sng" dirty="0"/>
              <a:t>, Inc. (</a:t>
            </a:r>
            <a:r>
              <a:rPr lang="en-US" sz="2400" u="sng" dirty="0" err="1"/>
              <a:t>Freshpet</a:t>
            </a:r>
            <a:r>
              <a:rPr lang="en-US" sz="2400" u="sng" dirty="0"/>
              <a:t> Dog Food)</a:t>
            </a:r>
            <a:r>
              <a:rPr lang="en-US" sz="2400" dirty="0"/>
              <a:t> (March 2026). </a:t>
            </a:r>
          </a:p>
          <a:p>
            <a:pPr>
              <a:spcAft>
                <a:spcPts val="1200"/>
              </a:spcAft>
            </a:pPr>
            <a:r>
              <a:rPr lang="en-US" sz="2400" u="sng" dirty="0"/>
              <a:t>Kendal </a:t>
            </a:r>
            <a:r>
              <a:rPr lang="en-US" sz="2400" u="sng" dirty="0" err="1"/>
              <a:t>Nutricare</a:t>
            </a:r>
            <a:r>
              <a:rPr lang="en-US" sz="2400" u="sng" dirty="0"/>
              <a:t> Limited (</a:t>
            </a:r>
            <a:r>
              <a:rPr lang="en-US" sz="2400" u="sng" dirty="0" err="1"/>
              <a:t>Kendamil</a:t>
            </a:r>
            <a:r>
              <a:rPr lang="en-US" sz="2400" u="sng" dirty="0"/>
              <a:t> Infant Formula</a:t>
            </a:r>
            <a:r>
              <a:rPr lang="en-US" sz="2400" dirty="0"/>
              <a:t>) (July 2025).</a:t>
            </a:r>
          </a:p>
          <a:p>
            <a:pPr>
              <a:spcAft>
                <a:spcPts val="1200"/>
              </a:spcAft>
            </a:pPr>
            <a:r>
              <a:rPr lang="en-US" sz="2400" u="sng" dirty="0"/>
              <a:t>Cargill Meat Solutions Corporation (Shady Brook Farms Ground Turkey Products)</a:t>
            </a:r>
            <a:r>
              <a:rPr lang="en-US" sz="2400" dirty="0"/>
              <a:t> (July 2024).</a:t>
            </a:r>
          </a:p>
          <a:p>
            <a:pPr>
              <a:spcAft>
                <a:spcPts val="1200"/>
              </a:spcAft>
            </a:pPr>
            <a:r>
              <a:rPr lang="en-US" sz="2400" u="sng" dirty="0"/>
              <a:t>Ryze Superfoods, LLC (RYZE Mushroom Coffee and RYZE Mushroom Matcha)</a:t>
            </a:r>
            <a:r>
              <a:rPr lang="en-US" sz="2400" dirty="0"/>
              <a:t> (September 2025).</a:t>
            </a:r>
          </a:p>
          <a:p>
            <a:pPr>
              <a:spcAft>
                <a:spcPts val="1200"/>
              </a:spcAft>
            </a:pPr>
            <a:r>
              <a:rPr lang="en-US" sz="2400" u="sng" dirty="0"/>
              <a:t>JBS USA Holdings, Inc. (Net Zero 2040)</a:t>
            </a:r>
            <a:r>
              <a:rPr lang="en-US" sz="2400" dirty="0"/>
              <a:t> (February 2023)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364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C5DD-C8A6-37A0-DB40-966ECB121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3D01-BB9E-A142-505C-9470180E4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#1: </a:t>
            </a:r>
            <a:br>
              <a:rPr lang="en-US" dirty="0"/>
            </a:br>
            <a:r>
              <a:rPr lang="en-US" dirty="0" err="1"/>
              <a:t>Freshpet</a:t>
            </a:r>
            <a:r>
              <a:rPr lang="en-US" dirty="0"/>
              <a:t>, Inc.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E05DC7-3683-F87B-F474-AFE51FAEC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#7546 (2026)</a:t>
            </a:r>
          </a:p>
        </p:txBody>
      </p:sp>
    </p:spTree>
    <p:extLst>
      <p:ext uri="{BB962C8B-B14F-4D97-AF65-F5344CB8AC3E}">
        <p14:creationId xmlns:p14="http://schemas.microsoft.com/office/powerpoint/2010/main" val="25214229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0B345-E517-E21B-131D-BEFF993E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1803E-B089-EC91-3A89-82616388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Freshpet</a:t>
            </a:r>
            <a:r>
              <a:rPr lang="en-US" dirty="0"/>
              <a:t>: Human Grade Dogfood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516CC-1837-DDD1-AC82-ED47D453B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1825624"/>
            <a:ext cx="10955547" cy="4530725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/>
              <a:t>This was a Fast-Track SWIFT challenge (expedited process for single issue claims) brought by a competitor of </a:t>
            </a:r>
            <a:r>
              <a:rPr lang="en-US" sz="4000" dirty="0" err="1"/>
              <a:t>Freshpet</a:t>
            </a:r>
            <a:r>
              <a:rPr lang="en-US" sz="4000" dirty="0"/>
              <a:t> dogfood.</a:t>
            </a:r>
          </a:p>
          <a:p>
            <a:r>
              <a:rPr lang="en-US" sz="4000" dirty="0"/>
              <a:t>Challenger argued that video advertisements implied </a:t>
            </a:r>
            <a:r>
              <a:rPr lang="en-US" sz="4000" dirty="0" err="1"/>
              <a:t>Freshpet’s</a:t>
            </a:r>
            <a:r>
              <a:rPr lang="en-US" sz="4000" dirty="0"/>
              <a:t> dog food is human grade.</a:t>
            </a:r>
          </a:p>
          <a:p>
            <a:r>
              <a:rPr lang="en-US" sz="4000" dirty="0"/>
              <a:t>Human grade claim:</a:t>
            </a:r>
          </a:p>
          <a:p>
            <a:pPr lvl="1"/>
            <a:r>
              <a:rPr lang="en-US" sz="3600" dirty="0"/>
              <a:t>“We give him </a:t>
            </a:r>
            <a:r>
              <a:rPr lang="en-US" sz="3600" dirty="0" err="1"/>
              <a:t>Freshpet</a:t>
            </a:r>
            <a:r>
              <a:rPr lang="en-US" sz="3600" dirty="0"/>
              <a:t> </a:t>
            </a:r>
            <a:r>
              <a:rPr lang="en-US" sz="3600" b="1" i="1" dirty="0"/>
              <a:t>Fresh from the Kitchen Home Cooked Chicken Recipe</a:t>
            </a:r>
            <a:r>
              <a:rPr lang="en-US" sz="3600" dirty="0"/>
              <a:t>” and </a:t>
            </a:r>
          </a:p>
          <a:p>
            <a:pPr lvl="1"/>
            <a:r>
              <a:rPr lang="en-US" sz="3600" dirty="0" err="1"/>
              <a:t>Freshpet</a:t>
            </a:r>
            <a:r>
              <a:rPr lang="en-US" sz="3600" dirty="0"/>
              <a:t> dog food is “made with the same level of quality I want in my own food.” </a:t>
            </a:r>
          </a:p>
          <a:p>
            <a:r>
              <a:rPr lang="en-US" sz="4000" dirty="0"/>
              <a:t>NOT a human grade claim</a:t>
            </a:r>
          </a:p>
          <a:p>
            <a:pPr lvl="1"/>
            <a:r>
              <a:rPr lang="en-US" sz="3600" dirty="0"/>
              <a:t>Food being prepared in a home kitchen and then </a:t>
            </a:r>
            <a:r>
              <a:rPr lang="en-US" sz="3600" dirty="0" err="1"/>
              <a:t>Freshpet</a:t>
            </a:r>
            <a:r>
              <a:rPr lang="en-US" sz="3600" dirty="0"/>
              <a:t> dog food was served to a dog. </a:t>
            </a:r>
          </a:p>
          <a:p>
            <a:pPr lvl="1"/>
            <a:r>
              <a:rPr lang="en-US" sz="3500" dirty="0"/>
              <a:t>Key aspect was dog being served its own meal from a package of </a:t>
            </a:r>
            <a:r>
              <a:rPr lang="en-US" sz="3500" dirty="0" err="1"/>
              <a:t>Freshpet</a:t>
            </a:r>
            <a:r>
              <a:rPr lang="en-US" sz="3500" dirty="0"/>
              <a:t> taken from the refrigerator.</a:t>
            </a:r>
          </a:p>
          <a:p>
            <a:r>
              <a:rPr lang="en-US" sz="3900" dirty="0"/>
              <a:t>Takeaway: context matters for net impression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B4A95-7FBC-41DB-9A54-E1C43C46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1946767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8B23-254D-CBE1-FE71-B2AAF70C5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#2: </a:t>
            </a:r>
            <a:br>
              <a:rPr lang="en-US" dirty="0"/>
            </a:br>
            <a:r>
              <a:rPr lang="en-US" dirty="0"/>
              <a:t>Kendal </a:t>
            </a:r>
            <a:r>
              <a:rPr lang="en-US" dirty="0" err="1"/>
              <a:t>Nutricare</a:t>
            </a:r>
            <a:r>
              <a:rPr lang="en-US" dirty="0"/>
              <a:t> Limited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35E89-9766-EB94-DC9A-9D0D96A83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#7422 (2025)</a:t>
            </a:r>
          </a:p>
        </p:txBody>
      </p:sp>
    </p:spTree>
    <p:extLst>
      <p:ext uri="{BB962C8B-B14F-4D97-AF65-F5344CB8AC3E}">
        <p14:creationId xmlns:p14="http://schemas.microsoft.com/office/powerpoint/2010/main" val="34542390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07841-36A5-13ED-09D0-6D0F42B5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CCE96-6DA8-419A-8EEC-DC24A2139EB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75052-B6A4-0F15-0D3C-BF3B1915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57200"/>
            <a:ext cx="10938294" cy="1233488"/>
          </a:xfrm>
        </p:spPr>
        <p:txBody>
          <a:bodyPr anchor="ctr">
            <a:normAutofit/>
          </a:bodyPr>
          <a:lstStyle/>
          <a:p>
            <a:r>
              <a:rPr lang="en-US" dirty="0"/>
              <a:t>Kendal </a:t>
            </a:r>
            <a:r>
              <a:rPr lang="en-US" dirty="0" err="1"/>
              <a:t>Nutricare</a:t>
            </a:r>
            <a:r>
              <a:rPr lang="en-US" dirty="0"/>
              <a:t> Limited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392F0-6F09-BF4C-6219-DC20B67F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April 2, 2026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1928B6-9A51-117A-3082-05AA3BFA6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37382"/>
              </p:ext>
            </p:extLst>
          </p:nvPr>
        </p:nvGraphicFramePr>
        <p:xfrm>
          <a:off x="621101" y="1825625"/>
          <a:ext cx="1095554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8146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6C93-E17B-5718-A30D-9505B9429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#3: </a:t>
            </a:r>
            <a:br>
              <a:rPr lang="en-US" dirty="0"/>
            </a:br>
            <a:r>
              <a:rPr lang="en-US" dirty="0"/>
              <a:t>Cargill Meat Solutions Corporation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8975EB-39FB-F362-3D65-488BC713C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#7320 (2024)</a:t>
            </a:r>
          </a:p>
        </p:txBody>
      </p:sp>
    </p:spTree>
    <p:extLst>
      <p:ext uri="{BB962C8B-B14F-4D97-AF65-F5344CB8AC3E}">
        <p14:creationId xmlns:p14="http://schemas.microsoft.com/office/powerpoint/2010/main" val="12183899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A919-1173-1A75-1619-D069CA4C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E4ED-297C-FDB6-2936-D84969197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355" y="1690688"/>
            <a:ext cx="11177945" cy="4351338"/>
          </a:xfrm>
        </p:spPr>
        <p:txBody>
          <a:bodyPr>
            <a:normAutofit/>
          </a:bodyPr>
          <a:lstStyle/>
          <a:p>
            <a:r>
              <a:rPr lang="en-US" dirty="0"/>
              <a:t>Background on NAD process, decisions, and referrals</a:t>
            </a:r>
          </a:p>
          <a:p>
            <a:r>
              <a:rPr lang="en-US" dirty="0"/>
              <a:t>Hot topics</a:t>
            </a:r>
          </a:p>
          <a:p>
            <a:r>
              <a:rPr lang="en-US" dirty="0"/>
              <a:t>USDA/FDA labeling issues</a:t>
            </a:r>
          </a:p>
          <a:p>
            <a:r>
              <a:rPr lang="en-US" dirty="0"/>
              <a:t>Trending litigation issues in food and beverage advertising</a:t>
            </a:r>
          </a:p>
          <a:p>
            <a:r>
              <a:rPr lang="en-US" dirty="0"/>
              <a:t>Recent NAD challenges in the industry</a:t>
            </a:r>
          </a:p>
          <a:p>
            <a:r>
              <a:rPr lang="en-US" dirty="0"/>
              <a:t>Key substantive themes</a:t>
            </a:r>
          </a:p>
          <a:p>
            <a:r>
              <a:rPr lang="en-US" dirty="0"/>
              <a:t>Closing thoughts from NAD perspective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A514E-1855-D996-E604-4986566C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5CC1D-3446-2658-C4BD-28FFB1E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448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E5656-FC81-36CD-0303-6DA5C6EA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6E1246-61F9-12BE-EACE-FF1C0BC9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Claims That May Invite Competitor Challenges, Part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F927C-7660-A48E-5A38-CE2A29BC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Express Comparative Claims </a:t>
            </a:r>
          </a:p>
          <a:p>
            <a:pPr lvl="1"/>
            <a:r>
              <a:rPr lang="en-US" sz="3200" dirty="0"/>
              <a:t>Shady Brook Farms ground turkey is preferred for taste over nearly </a:t>
            </a:r>
            <a:r>
              <a:rPr lang="en-US" sz="3200" b="1" dirty="0">
                <a:highlight>
                  <a:srgbClr val="FFFF00"/>
                </a:highlight>
              </a:rPr>
              <a:t>all</a:t>
            </a:r>
            <a:r>
              <a:rPr lang="en-US" sz="3200" dirty="0"/>
              <a:t> leading </a:t>
            </a:r>
            <a:r>
              <a:rPr lang="en-US" sz="3200" b="1" dirty="0">
                <a:highlight>
                  <a:srgbClr val="FFFF00"/>
                </a:highlight>
              </a:rPr>
              <a:t>competitor’s</a:t>
            </a:r>
            <a:r>
              <a:rPr lang="en-US" sz="3200" dirty="0"/>
              <a:t> products. </a:t>
            </a:r>
          </a:p>
          <a:p>
            <a:pPr lvl="1"/>
            <a:r>
              <a:rPr lang="en-US" sz="3200" dirty="0"/>
              <a:t>Shady Brook Farms ground turkey is “juicier” and “more flavorful” than nearly all leading competitor’s products</a:t>
            </a:r>
          </a:p>
          <a:p>
            <a:pPr lvl="1"/>
            <a:r>
              <a:rPr lang="en-US" sz="3200" dirty="0"/>
              <a:t>Shady Brook Farms ground turkey is generally preferred over nearly all leading competitor’s products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DDC00-2D53-7E48-6737-C46C4F38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41699490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1A5A5-0A47-3DBB-9F2B-EB012D88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3CDBB-D9C0-4E6C-EA0D-9C060959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727C5-7508-6944-AD43-C7EADF40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Claims That May Invite Environmental Challenges, Part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0782E-AB1B-71FA-780A-0912D968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Implied Claims</a:t>
            </a:r>
          </a:p>
          <a:p>
            <a:pPr lvl="1"/>
            <a:r>
              <a:rPr lang="en-US" sz="2800" dirty="0"/>
              <a:t>The packaging of Shady Brook Farms ground turkey is less harmful to the environment than </a:t>
            </a:r>
            <a:r>
              <a:rPr lang="en-US" sz="2800" dirty="0">
                <a:highlight>
                  <a:srgbClr val="FFFF00"/>
                </a:highlight>
              </a:rPr>
              <a:t>85% of market competitor’s </a:t>
            </a:r>
            <a:r>
              <a:rPr lang="en-US" sz="2800" dirty="0"/>
              <a:t>products.</a:t>
            </a:r>
          </a:p>
          <a:p>
            <a:pPr lvl="1"/>
            <a:r>
              <a:rPr lang="en-US" sz="2800" dirty="0"/>
              <a:t>The packaging of Shady Brook Farms ground turkey does not compromise the environment in </a:t>
            </a:r>
            <a:r>
              <a:rPr lang="en-US" sz="2800" dirty="0">
                <a:highlight>
                  <a:srgbClr val="FFFF00"/>
                </a:highlight>
              </a:rPr>
              <a:t>any manner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The entire packaging can be collected, separated, or recovered from the waste stream through an established recycling program for reuse or use in manufacturing or assembling another item.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E47C9-4282-A1B7-A503-840B25A6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33768191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C1DF-2544-49C7-0FDA-34815148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C971-1760-9CC3-93C6-7CB4779CD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#4: </a:t>
            </a:r>
            <a:br>
              <a:rPr lang="en-US" dirty="0"/>
            </a:br>
            <a:r>
              <a:rPr lang="en-US" dirty="0"/>
              <a:t>Ryze Superfoods, LLC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CCC830-1050-B5D1-851B-4F2B92EEB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#7492 (2023)</a:t>
            </a:r>
          </a:p>
        </p:txBody>
      </p:sp>
    </p:spTree>
    <p:extLst>
      <p:ext uri="{BB962C8B-B14F-4D97-AF65-F5344CB8AC3E}">
        <p14:creationId xmlns:p14="http://schemas.microsoft.com/office/powerpoint/2010/main" val="34323385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F8824-BCC8-7DA0-596A-E57E911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31119-69D1-F5A3-1C22-545983E7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681037"/>
            <a:ext cx="11194524" cy="1274512"/>
          </a:xfrm>
        </p:spPr>
        <p:txBody>
          <a:bodyPr>
            <a:normAutofit/>
          </a:bodyPr>
          <a:lstStyle/>
          <a:p>
            <a:r>
              <a:rPr lang="en-US" dirty="0"/>
              <a:t>Ryze Superfoods Mushroom Coffee and Matcha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5DEAF-9996-95B0-29D5-21A49B34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2027975"/>
            <a:ext cx="10955547" cy="4328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was a challenge NAD initiated through its market place monitoring program. </a:t>
            </a:r>
          </a:p>
          <a:p>
            <a:r>
              <a:rPr lang="en-US" dirty="0"/>
              <a:t>Ryze voluntarily discontinued the claims at issue.</a:t>
            </a:r>
          </a:p>
          <a:p>
            <a:r>
              <a:rPr lang="en-US" dirty="0"/>
              <a:t>Express claims:</a:t>
            </a:r>
          </a:p>
          <a:p>
            <a:pPr lvl="1"/>
            <a:r>
              <a:rPr lang="en-US" dirty="0"/>
              <a:t>all-day energy</a:t>
            </a:r>
          </a:p>
          <a:p>
            <a:pPr lvl="1"/>
            <a:r>
              <a:rPr lang="en-US" dirty="0"/>
              <a:t>sharper focus</a:t>
            </a:r>
          </a:p>
          <a:p>
            <a:pPr lvl="1"/>
            <a:r>
              <a:rPr lang="en-US" dirty="0"/>
              <a:t>healthier digestion</a:t>
            </a:r>
          </a:p>
          <a:p>
            <a:pPr lvl="1"/>
            <a:r>
              <a:rPr lang="en-US" dirty="0"/>
              <a:t>better immune support</a:t>
            </a:r>
          </a:p>
          <a:p>
            <a:pPr lvl="1"/>
            <a:r>
              <a:rPr lang="en-US" dirty="0"/>
              <a:t>better sleep. </a:t>
            </a:r>
          </a:p>
          <a:p>
            <a:r>
              <a:rPr lang="en-US" dirty="0"/>
              <a:t>Possible implied claim that Mushroom Matcha provides the same appetite-suppressing benefits as GLP-1 agonists without the side effects.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3636D-95A0-59E0-CF6E-42A97080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1545754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F1E2-F0C1-FA9E-405E-587A93773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D2AB-6A3C-79FE-D6BF-C94A6FF91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#5: </a:t>
            </a:r>
            <a:br>
              <a:rPr lang="en-US" dirty="0"/>
            </a:br>
            <a:r>
              <a:rPr lang="en-US" dirty="0"/>
              <a:t>JBS Net Zero 2040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4F74B7-B656-3B7C-AF6A-00BE4F81D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#7135 (2023)</a:t>
            </a:r>
          </a:p>
        </p:txBody>
      </p:sp>
    </p:spTree>
    <p:extLst>
      <p:ext uri="{BB962C8B-B14F-4D97-AF65-F5344CB8AC3E}">
        <p14:creationId xmlns:p14="http://schemas.microsoft.com/office/powerpoint/2010/main" val="30371838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C9ED7-451B-F4F2-9D55-958E96E1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5499C-6FC8-E138-6CA8-1963020F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Challenged Net Zero Claims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C27E2-E7B7-6636-88B2-CE47A39C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“JBS is committing to be net zero by 2040” </a:t>
            </a:r>
          </a:p>
          <a:p>
            <a:r>
              <a:rPr lang="en-US" dirty="0"/>
              <a:t>“Global Commitment to Achieve Net-Zero Greenhouse Gas Emissions by 2040.” </a:t>
            </a:r>
          </a:p>
          <a:p>
            <a:r>
              <a:rPr lang="en-US" dirty="0"/>
              <a:t>“Bacon, chicken wings and steak with net zero emissions. It’s possible.”</a:t>
            </a:r>
          </a:p>
          <a:p>
            <a:r>
              <a:rPr lang="en-US" dirty="0"/>
              <a:t>“Leading change across the food industry and achieving our goal of net zero by 2040 will be a challenge. Anything less is not an option.” 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D82A2-45AD-BFFC-122F-A8BDF5A5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32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7CE7A-1627-9C23-5F0A-7084CE51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0694B4-0382-EC8D-2585-FF5541A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 Analysis of Net Zero Claims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53F32-BF43-7D6A-6320-DF637EEB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Aspirational Claims Require Substantiation</a:t>
            </a:r>
          </a:p>
          <a:p>
            <a:pPr lvl="1"/>
            <a:r>
              <a:rPr lang="en-US" dirty="0"/>
              <a:t>JBS stated claims were aspirational goals, while challengers argued they implied current credible progress toward net zero.</a:t>
            </a:r>
          </a:p>
          <a:p>
            <a:pPr lvl="1"/>
            <a:r>
              <a:rPr lang="en-US" dirty="0"/>
              <a:t>NAD found that aspirational environmental benefit claims create reasonable expectations from consumers and therefore require substantiation. </a:t>
            </a:r>
          </a:p>
          <a:p>
            <a:pPr lvl="1"/>
            <a:r>
              <a:rPr lang="en-US" dirty="0"/>
              <a:t>A key point is that “net zero” emissions by 2024 is a measurable outcome, and net zero is a recognized standard. </a:t>
            </a:r>
          </a:p>
          <a:p>
            <a:pPr lvl="1"/>
            <a:r>
              <a:rPr lang="en-US" dirty="0"/>
              <a:t>Here, NAD found that consumers would reasonably expect that the company has a plan it is presently implementing to reach this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873CD-8430-400C-155A-3A76F358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14264262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603AA-C769-074E-86E8-8E9A0D1A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CF65B-4D05-7EC8-CECC-25BBCC14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Substantive Themes and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9C980-1F64-AD35-D310-19629593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impact of food is a surging social and political issue. This means scrutiny about substantiation may increase. </a:t>
            </a:r>
          </a:p>
          <a:p>
            <a:r>
              <a:rPr lang="en-US" dirty="0"/>
              <a:t>Consumer perception “under the circumstances” about what an ad conveys or means may change over time and across media. </a:t>
            </a:r>
          </a:p>
          <a:p>
            <a:r>
              <a:rPr lang="en-US" dirty="0"/>
              <a:t>Comparative claims may trigger competitor challenges. </a:t>
            </a:r>
          </a:p>
          <a:p>
            <a:r>
              <a:rPr lang="en-US" dirty="0"/>
              <a:t>Consider a copy test.</a:t>
            </a:r>
          </a:p>
          <a:p>
            <a:r>
              <a:rPr lang="en-US" dirty="0"/>
              <a:t>Many respondents voluntary discontinue claims after NAD challenges.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DD9F-0FB5-3764-0E69-C05484A1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</p:spTree>
    <p:extLst>
      <p:ext uri="{BB962C8B-B14F-4D97-AF65-F5344CB8AC3E}">
        <p14:creationId xmlns:p14="http://schemas.microsoft.com/office/powerpoint/2010/main" val="29192499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950A-08E0-96B5-B054-76330F31A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C8AAC-E4C3-E588-6341-E267092D10F2}"/>
              </a:ext>
            </a:extLst>
          </p:cNvPr>
          <p:cNvSpPr/>
          <p:nvPr/>
        </p:nvSpPr>
        <p:spPr>
          <a:xfrm>
            <a:off x="0" y="0"/>
            <a:ext cx="12192000" cy="2526453"/>
          </a:xfrm>
          <a:prstGeom prst="rect">
            <a:avLst/>
          </a:prstGeom>
          <a:solidFill>
            <a:srgbClr val="EFE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9B820F-8FF6-65F4-A020-D4EC9295D18D}"/>
              </a:ext>
            </a:extLst>
          </p:cNvPr>
          <p:cNvSpPr txBox="1">
            <a:spLocks/>
          </p:cNvSpPr>
          <p:nvPr/>
        </p:nvSpPr>
        <p:spPr>
          <a:xfrm>
            <a:off x="1549400" y="3197014"/>
            <a:ext cx="6722730" cy="2652502"/>
          </a:xfrm>
          <a:prstGeom prst="rect">
            <a:avLst/>
          </a:prstGeom>
        </p:spPr>
        <p:txBody>
          <a:bodyPr/>
          <a:lstStyle>
            <a:lvl1pPr marL="0" indent="-457200" algn="l" defTabSz="118872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118872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118872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118872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118872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0" dirty="0">
                <a:latin typeface="Century Gothic" panose="020B0502020202020204" pitchFamily="34" charset="0"/>
              </a:rPr>
              <a:t>Each month receive insights on recently released advertising law case decisions, stay up-to-date on ad law industry news, get ad law trends from the National Advertising Division, learn about upcoming events, and more.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8C776-275C-F075-E422-461EADC5E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175" y="0"/>
            <a:ext cx="4192694" cy="20116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D5E866-B325-AB79-AEFD-93124D7B30CF}"/>
              </a:ext>
            </a:extLst>
          </p:cNvPr>
          <p:cNvSpPr txBox="1">
            <a:spLocks/>
          </p:cNvSpPr>
          <p:nvPr/>
        </p:nvSpPr>
        <p:spPr>
          <a:xfrm>
            <a:off x="8623300" y="5557612"/>
            <a:ext cx="2463800" cy="4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tx2"/>
                </a:solidFill>
                <a:latin typeface="Century Gothic" panose="020B0502020202020204" pitchFamily="34" charset="0"/>
              </a:rPr>
              <a:t>SUBSCRIBE NOW </a:t>
            </a: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373F69F-70DA-C514-8F0E-25E0FB98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15" y="3018692"/>
            <a:ext cx="3839308" cy="3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1AB9C-1107-52B2-EAB0-84210A1D47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4A174-0FD6-D6D2-65FD-85C68B5DC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FD793-C4E3-004A-77EC-77AE2A0C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7D35C90-CBF5-57B7-41E8-766694F5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315" y="4366524"/>
            <a:ext cx="1789338" cy="17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4C1B5-5D76-F239-87DC-75171A796F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D5015-C35C-68C5-9316-B0D405616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80A613-F591-FFDD-8580-ED6D7E6119A7}"/>
              </a:ext>
            </a:extLst>
          </p:cNvPr>
          <p:cNvSpPr/>
          <p:nvPr/>
        </p:nvSpPr>
        <p:spPr>
          <a:xfrm>
            <a:off x="0" y="0"/>
            <a:ext cx="12192000" cy="5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D6B48-8531-A6AF-14F5-8E0530994325}"/>
              </a:ext>
            </a:extLst>
          </p:cNvPr>
          <p:cNvSpPr/>
          <p:nvPr/>
        </p:nvSpPr>
        <p:spPr>
          <a:xfrm>
            <a:off x="10636738" y="5931877"/>
            <a:ext cx="1555262" cy="926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1942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DC3F-8C18-DDF0-72F4-7A0FDBA3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ED066-B89A-B1B2-77BC-7473209D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Feel Free to Follow-Up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EA5B-50FD-11B5-4ADF-83AAA473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FF482-58B1-A692-2094-5088555A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9" y="2164919"/>
            <a:ext cx="1957872" cy="189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5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AD94F6E0-2469-2986-D298-9956288A4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4" y="2164919"/>
            <a:ext cx="1899138" cy="18991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17FA3-E407-801A-AD83-B3114BBC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5" y="2164919"/>
            <a:ext cx="1899138" cy="189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30925A-83FF-BF0B-0A7B-3470D0FE6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16" y="2164919"/>
            <a:ext cx="1899137" cy="1899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60A448-BC1F-1665-8004-B4B27F07467E}"/>
              </a:ext>
            </a:extLst>
          </p:cNvPr>
          <p:cNvSpPr txBox="1"/>
          <p:nvPr/>
        </p:nvSpPr>
        <p:spPr>
          <a:xfrm>
            <a:off x="685962" y="4225317"/>
            <a:ext cx="19578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91840"/>
                </a:solidFill>
              </a:rPr>
              <a:t>Phyllis Marcus</a:t>
            </a:r>
          </a:p>
          <a:p>
            <a:r>
              <a:rPr lang="en-US" sz="1400" b="1" dirty="0">
                <a:solidFill>
                  <a:srgbClr val="491840"/>
                </a:solidFill>
              </a:rPr>
              <a:t>Vice President, NAD</a:t>
            </a:r>
          </a:p>
          <a:p>
            <a:r>
              <a:rPr lang="en-US" sz="1400" dirty="0">
                <a:hlinkClick r:id="rId6"/>
              </a:rPr>
              <a:t>pmarcus@bbbnp.org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74907-E8FC-63BF-DBA4-A17BB6DDE063}"/>
              </a:ext>
            </a:extLst>
          </p:cNvPr>
          <p:cNvSpPr txBox="1"/>
          <p:nvPr/>
        </p:nvSpPr>
        <p:spPr>
          <a:xfrm>
            <a:off x="3523014" y="4225317"/>
            <a:ext cx="1828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Ian Barlow</a:t>
            </a:r>
          </a:p>
          <a:p>
            <a:pPr>
              <a:spcBef>
                <a:spcPts val="2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Of Counsel, Wiley</a:t>
            </a:r>
          </a:p>
          <a:p>
            <a:pPr>
              <a:spcBef>
                <a:spcPts val="200"/>
              </a:spcBef>
            </a:pPr>
            <a:r>
              <a:rPr lang="en-US" sz="1400" dirty="0" err="1">
                <a:solidFill>
                  <a:schemeClr val="accent1"/>
                </a:solidFill>
                <a:hlinkClick r:id="rId7"/>
              </a:rPr>
              <a:t>ibarlow@wiley.law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solidFill>
                  <a:schemeClr val="accent1"/>
                </a:solidFill>
              </a:rPr>
              <a:t>+202.719.4994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308AC-3D66-5A6A-71A7-285C41A9D101}"/>
              </a:ext>
            </a:extLst>
          </p:cNvPr>
          <p:cNvSpPr txBox="1"/>
          <p:nvPr/>
        </p:nvSpPr>
        <p:spPr>
          <a:xfrm>
            <a:off x="6271965" y="4225316"/>
            <a:ext cx="18991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Rebecca J. Fiebig</a:t>
            </a:r>
          </a:p>
          <a:p>
            <a:pPr>
              <a:spcBef>
                <a:spcPts val="2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Partner, Wiley</a:t>
            </a:r>
          </a:p>
          <a:p>
            <a:pPr>
              <a:spcBef>
                <a:spcPts val="200"/>
              </a:spcBef>
            </a:pPr>
            <a:r>
              <a:rPr lang="en-US" sz="1400" dirty="0" err="1">
                <a:solidFill>
                  <a:schemeClr val="accent1"/>
                </a:solidFill>
                <a:hlinkClick r:id="rId8"/>
              </a:rPr>
              <a:t>rfiebig@wiley.law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400" dirty="0">
                <a:solidFill>
                  <a:schemeClr val="accent1"/>
                </a:solidFill>
              </a:rPr>
              <a:t>+202.719.3206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7BC1E-3B55-6BD7-48C2-33C74902A63A}"/>
              </a:ext>
            </a:extLst>
          </p:cNvPr>
          <p:cNvSpPr txBox="1"/>
          <p:nvPr/>
        </p:nvSpPr>
        <p:spPr>
          <a:xfrm>
            <a:off x="9020916" y="4225316"/>
            <a:ext cx="20104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Mary Beth Schultz</a:t>
            </a:r>
          </a:p>
          <a:p>
            <a:pPr>
              <a:spcBef>
                <a:spcPts val="2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Partner, Wiley</a:t>
            </a:r>
          </a:p>
          <a:p>
            <a:pPr>
              <a:spcBef>
                <a:spcPts val="200"/>
              </a:spcBef>
            </a:pPr>
            <a:r>
              <a:rPr lang="en-US" sz="1400" dirty="0" err="1">
                <a:solidFill>
                  <a:schemeClr val="accent1"/>
                </a:solidFill>
                <a:hlinkClick r:id="rId9"/>
              </a:rPr>
              <a:t>mschultz@wiley.law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400" dirty="0">
                <a:solidFill>
                  <a:schemeClr val="accent1"/>
                </a:solidFill>
              </a:rPr>
              <a:t>+202.719.3471</a:t>
            </a:r>
          </a:p>
        </p:txBody>
      </p:sp>
    </p:spTree>
    <p:extLst>
      <p:ext uri="{BB962C8B-B14F-4D97-AF65-F5344CB8AC3E}">
        <p14:creationId xmlns:p14="http://schemas.microsoft.com/office/powerpoint/2010/main" val="31847188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866D-7DCC-898B-43AC-EFADA28A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BBB National Programs </a:t>
            </a:r>
            <a:br>
              <a:rPr lang="en-US"/>
            </a:br>
            <a:r>
              <a:rPr lang="en-US"/>
              <a:t>National Advertising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BB64-5D38-E478-5D44-453D89AAE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7919B-D8F6-3B88-C5F0-9468FC83C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F1C21BC8-1E7F-0A80-F718-492677E93DCD}"/>
              </a:ext>
            </a:extLst>
          </p:cNvPr>
          <p:cNvGraphicFramePr>
            <a:graphicFrameLocks/>
          </p:cNvGraphicFramePr>
          <p:nvPr/>
        </p:nvGraphicFramePr>
        <p:xfrm>
          <a:off x="1934636" y="1916483"/>
          <a:ext cx="8918894" cy="401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9F3C69-37BD-F253-59DB-E0DCACC73FDA}"/>
              </a:ext>
            </a:extLst>
          </p:cNvPr>
          <p:cNvSpPr/>
          <p:nvPr/>
        </p:nvSpPr>
        <p:spPr>
          <a:xfrm>
            <a:off x="0" y="0"/>
            <a:ext cx="12192000" cy="5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D67BA-F027-9C81-4542-4114700F5C7C}"/>
              </a:ext>
            </a:extLst>
          </p:cNvPr>
          <p:cNvSpPr/>
          <p:nvPr/>
        </p:nvSpPr>
        <p:spPr>
          <a:xfrm>
            <a:off x="10636738" y="5931877"/>
            <a:ext cx="1555262" cy="926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C6F00-9715-F22C-7034-64944F0B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8B2-1318-8A78-C0B0-30BFE3DF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NAD Process… in a nutshell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56EB-FB8D-FC87-5DF1-5CCD1CCC6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1585" y="6257283"/>
            <a:ext cx="4991333" cy="28703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0E64E-1D9B-D1FA-573D-C395B357E7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934A2-3D14-9189-3EB1-49E0C024DE05}"/>
              </a:ext>
            </a:extLst>
          </p:cNvPr>
          <p:cNvSpPr/>
          <p:nvPr/>
        </p:nvSpPr>
        <p:spPr>
          <a:xfrm>
            <a:off x="1338578" y="3114740"/>
            <a:ext cx="1988287" cy="244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Challenge filed by companies, trade associations, or by NAD through its monitoring authority.</a:t>
            </a:r>
          </a:p>
          <a:p>
            <a:pPr algn="ctr"/>
            <a:endParaRPr lang="en-US" sz="1200">
              <a:solidFill>
                <a:schemeClr val="accent1"/>
              </a:solidFill>
            </a:endParaRPr>
          </a:p>
          <a:p>
            <a:pPr algn="ctr"/>
            <a:r>
              <a:rPr lang="en-US" sz="1100" i="1">
                <a:solidFill>
                  <a:schemeClr val="accent1"/>
                </a:solidFill>
              </a:rPr>
              <a:t>Challenge articulates express or implied claims challenger believes are not truthful (i.e., unsubstantiated, disparaging)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D2015-FB7A-F078-0048-EBA620637CC5}"/>
              </a:ext>
            </a:extLst>
          </p:cNvPr>
          <p:cNvSpPr/>
          <p:nvPr/>
        </p:nvSpPr>
        <p:spPr>
          <a:xfrm>
            <a:off x="3491518" y="3114739"/>
            <a:ext cx="1988287" cy="244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Burden on Advertiser to support challenged claims.   </a:t>
            </a:r>
          </a:p>
          <a:p>
            <a:pPr algn="ctr"/>
            <a:endParaRPr lang="en-US" sz="1200">
              <a:solidFill>
                <a:schemeClr val="accent1"/>
              </a:solidFill>
            </a:endParaRPr>
          </a:p>
          <a:p>
            <a:pPr algn="ctr"/>
            <a:r>
              <a:rPr lang="en-US" sz="1100" i="1">
                <a:solidFill>
                  <a:schemeClr val="accent1"/>
                </a:solidFill>
              </a:rPr>
              <a:t>Depending upon the type of challenge, there can be two rounds of briefing and challenger can offer evidence to rebut advertiser’s evidence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8E48D-082D-0561-0DA7-315DCE4EC654}"/>
              </a:ext>
            </a:extLst>
          </p:cNvPr>
          <p:cNvSpPr/>
          <p:nvPr/>
        </p:nvSpPr>
        <p:spPr>
          <a:xfrm>
            <a:off x="5644458" y="3114738"/>
            <a:ext cx="1988287" cy="244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NAD meets separately with each party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6585AC-AC28-67E3-0019-FE9E6E92D738}"/>
              </a:ext>
            </a:extLst>
          </p:cNvPr>
          <p:cNvSpPr/>
          <p:nvPr/>
        </p:nvSpPr>
        <p:spPr>
          <a:xfrm>
            <a:off x="7797398" y="3121528"/>
            <a:ext cx="1988287" cy="244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NAD Attorney drafts decision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F43855-EE23-E2CB-38F8-B60A473DB5DD}"/>
              </a:ext>
            </a:extLst>
          </p:cNvPr>
          <p:cNvSpPr/>
          <p:nvPr/>
        </p:nvSpPr>
        <p:spPr>
          <a:xfrm>
            <a:off x="9946537" y="3114737"/>
            <a:ext cx="1988287" cy="244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Press release issued</a:t>
            </a:r>
          </a:p>
        </p:txBody>
      </p:sp>
      <p:sp>
        <p:nvSpPr>
          <p:cNvPr id="5" name="Rectangle 4" descr="Bank">
            <a:extLst>
              <a:ext uri="{FF2B5EF4-FFF2-40B4-BE49-F238E27FC236}">
                <a16:creationId xmlns:a16="http://schemas.microsoft.com/office/drawing/2014/main" id="{21C1AE75-1C3B-1E2D-4874-407D43053439}"/>
              </a:ext>
            </a:extLst>
          </p:cNvPr>
          <p:cNvSpPr/>
          <p:nvPr/>
        </p:nvSpPr>
        <p:spPr>
          <a:xfrm>
            <a:off x="1697508" y="1843880"/>
            <a:ext cx="1277648" cy="127764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 descr="Playing Cards">
            <a:extLst>
              <a:ext uri="{FF2B5EF4-FFF2-40B4-BE49-F238E27FC236}">
                <a16:creationId xmlns:a16="http://schemas.microsoft.com/office/drawing/2014/main" id="{E85B6D79-D993-2D81-8A4B-8239B06FCA83}"/>
              </a:ext>
            </a:extLst>
          </p:cNvPr>
          <p:cNvSpPr/>
          <p:nvPr/>
        </p:nvSpPr>
        <p:spPr>
          <a:xfrm>
            <a:off x="3844937" y="1843880"/>
            <a:ext cx="1277648" cy="12776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 descr="Checkmark">
            <a:extLst>
              <a:ext uri="{FF2B5EF4-FFF2-40B4-BE49-F238E27FC236}">
                <a16:creationId xmlns:a16="http://schemas.microsoft.com/office/drawing/2014/main" id="{CCB95FBA-29E9-AA93-B4F5-D6662EBD77C5}"/>
              </a:ext>
            </a:extLst>
          </p:cNvPr>
          <p:cNvSpPr/>
          <p:nvPr/>
        </p:nvSpPr>
        <p:spPr>
          <a:xfrm>
            <a:off x="5999942" y="1843880"/>
            <a:ext cx="1277648" cy="127764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Scales of Justice">
            <a:extLst>
              <a:ext uri="{FF2B5EF4-FFF2-40B4-BE49-F238E27FC236}">
                <a16:creationId xmlns:a16="http://schemas.microsoft.com/office/drawing/2014/main" id="{56ED1A0A-1C43-7D92-B569-ABC080BE7698}"/>
              </a:ext>
            </a:extLst>
          </p:cNvPr>
          <p:cNvSpPr/>
          <p:nvPr/>
        </p:nvSpPr>
        <p:spPr>
          <a:xfrm>
            <a:off x="8150817" y="1843880"/>
            <a:ext cx="1277648" cy="127764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 descr="Newspaper">
            <a:extLst>
              <a:ext uri="{FF2B5EF4-FFF2-40B4-BE49-F238E27FC236}">
                <a16:creationId xmlns:a16="http://schemas.microsoft.com/office/drawing/2014/main" id="{1EB76633-74FB-453F-45C3-B8361314E472}"/>
              </a:ext>
            </a:extLst>
          </p:cNvPr>
          <p:cNvSpPr/>
          <p:nvPr/>
        </p:nvSpPr>
        <p:spPr>
          <a:xfrm>
            <a:off x="10301532" y="1843880"/>
            <a:ext cx="1277648" cy="1277648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AAB78-64C4-434D-B0A1-BE98B4F1015E}"/>
              </a:ext>
            </a:extLst>
          </p:cNvPr>
          <p:cNvSpPr/>
          <p:nvPr/>
        </p:nvSpPr>
        <p:spPr>
          <a:xfrm>
            <a:off x="0" y="0"/>
            <a:ext cx="12192000" cy="5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27330-D409-03EC-3F89-511A4FD5B400}"/>
              </a:ext>
            </a:extLst>
          </p:cNvPr>
          <p:cNvSpPr/>
          <p:nvPr/>
        </p:nvSpPr>
        <p:spPr>
          <a:xfrm>
            <a:off x="10636738" y="5931877"/>
            <a:ext cx="1555262" cy="926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C171-EDBC-591E-434D-24C70B09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6A6C-037E-C320-9ED8-B430BFE3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59" y="1690688"/>
            <a:ext cx="10938293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Made in the USA:</a:t>
            </a:r>
          </a:p>
          <a:p>
            <a:pPr lvl="1"/>
            <a:r>
              <a:rPr lang="en-US" dirty="0"/>
              <a:t>Recent Trump EO told FTC to prioritize enforcement, directed new FTC rulemaking, and also required coordination with other agencies</a:t>
            </a:r>
          </a:p>
          <a:p>
            <a:pPr lvl="1"/>
            <a:r>
              <a:rPr lang="en-US" dirty="0"/>
              <a:t>Increasing emphasis in private litigation</a:t>
            </a:r>
          </a:p>
          <a:p>
            <a:pPr lvl="2"/>
            <a:r>
              <a:rPr lang="en-US" dirty="0"/>
              <a:t>Interesting relationship between FTC and state law</a:t>
            </a:r>
          </a:p>
          <a:p>
            <a:r>
              <a:rPr lang="en-US" dirty="0"/>
              <a:t>Influencers:</a:t>
            </a:r>
          </a:p>
          <a:p>
            <a:pPr lvl="1"/>
            <a:r>
              <a:rPr lang="en-US" dirty="0"/>
              <a:t>12 of NAD’s Challenges in 2025 involved influencers</a:t>
            </a:r>
          </a:p>
          <a:p>
            <a:pPr lvl="1"/>
            <a:r>
              <a:rPr lang="en-US" dirty="0"/>
              <a:t>Surge in private litigation</a:t>
            </a:r>
          </a:p>
          <a:p>
            <a:r>
              <a:rPr lang="en-US" dirty="0"/>
              <a:t>NAD: 6 Food and Beverage Challenges in 2025</a:t>
            </a:r>
          </a:p>
          <a:p>
            <a:pPr lvl="1"/>
            <a:r>
              <a:rPr lang="en-US" dirty="0"/>
              <a:t>3 involved 100% claims </a:t>
            </a:r>
          </a:p>
          <a:p>
            <a:r>
              <a:rPr lang="en-US" dirty="0"/>
              <a:t>Environmental/sustainability claims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A7B66-7941-733C-1133-42C97070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5BBA9-9AF2-59A3-AFCE-C2C6B9CA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87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F151-CFAD-BC66-2324-E9385771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53" y="2511511"/>
            <a:ext cx="10938294" cy="1233488"/>
          </a:xfrm>
        </p:spPr>
        <p:txBody>
          <a:bodyPr/>
          <a:lstStyle/>
          <a:p>
            <a:pPr algn="ctr"/>
            <a:r>
              <a:rPr lang="en-US" dirty="0"/>
              <a:t>Regulatory Agency Labeling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30930-1667-9E8B-34A6-E0352945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E9798-B9B0-7AE0-8660-D614BE39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90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BFDA0-80A2-4E20-B4AE-B1D26992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CCE96-6DA8-419A-8EEC-DC24A2139EB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F470CE-51E1-42B8-8414-640D637A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57200"/>
            <a:ext cx="10938294" cy="1233488"/>
          </a:xfrm>
        </p:spPr>
        <p:txBody>
          <a:bodyPr anchor="ctr">
            <a:normAutofit/>
          </a:bodyPr>
          <a:lstStyle/>
          <a:p>
            <a:r>
              <a:rPr lang="en-US" dirty="0"/>
              <a:t>FDA Claims: What’s Defined, Updated, and Risky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9E0B3-A5A3-4967-9B2C-924AD189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BCDD7C-6BFD-45FE-A09D-0FD51F4627B0}" type="datetime4">
              <a:rPr lang="en-US" smtClean="0"/>
              <a:pPr>
                <a:spcAft>
                  <a:spcPts val="600"/>
                </a:spcAft>
              </a:pPr>
              <a:t>April 6, 2026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CA8CAA-D1DB-089B-C48D-FD70D87A7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51340"/>
              </p:ext>
            </p:extLst>
          </p:nvPr>
        </p:nvGraphicFramePr>
        <p:xfrm>
          <a:off x="621101" y="1995872"/>
          <a:ext cx="10955549" cy="401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488">
                  <a:extLst>
                    <a:ext uri="{9D8B030D-6E8A-4147-A177-3AD203B41FA5}">
                      <a16:colId xmlns:a16="http://schemas.microsoft.com/office/drawing/2014/main" val="3128826741"/>
                    </a:ext>
                  </a:extLst>
                </a:gridCol>
                <a:gridCol w="4330135">
                  <a:extLst>
                    <a:ext uri="{9D8B030D-6E8A-4147-A177-3AD203B41FA5}">
                      <a16:colId xmlns:a16="http://schemas.microsoft.com/office/drawing/2014/main" val="1261137573"/>
                    </a:ext>
                  </a:extLst>
                </a:gridCol>
                <a:gridCol w="4006926">
                  <a:extLst>
                    <a:ext uri="{9D8B030D-6E8A-4147-A177-3AD203B41FA5}">
                      <a16:colId xmlns:a16="http://schemas.microsoft.com/office/drawing/2014/main" val="3768920847"/>
                    </a:ext>
                  </a:extLst>
                </a:gridCol>
              </a:tblGrid>
              <a:tr h="604043">
                <a:tc>
                  <a:txBody>
                    <a:bodyPr/>
                    <a:lstStyle/>
                    <a:p>
                      <a:r>
                        <a:rPr lang="en-US" sz="2400" dirty="0"/>
                        <a:t>Type of Claim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Requirements 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Considerations</a:t>
                      </a:r>
                    </a:p>
                  </a:txBody>
                  <a:tcPr marL="120809" marR="120809" marT="60404" marB="60404"/>
                </a:tc>
                <a:extLst>
                  <a:ext uri="{0D108BD9-81ED-4DB2-BD59-A6C34878D82A}">
                    <a16:rowId xmlns:a16="http://schemas.microsoft.com/office/drawing/2014/main" val="1550143027"/>
                  </a:ext>
                </a:extLst>
              </a:tr>
              <a:tr h="1618835">
                <a:tc>
                  <a:txBody>
                    <a:bodyPr/>
                    <a:lstStyle/>
                    <a:p>
                      <a:r>
                        <a:rPr lang="en-US" sz="2400" dirty="0"/>
                        <a:t>Nutrient Content Claims 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 C.F.R. 101.13; </a:t>
                      </a:r>
                    </a:p>
                    <a:p>
                      <a:r>
                        <a:rPr lang="en-US" sz="2400" dirty="0"/>
                        <a:t>21 C.F.R. 101.54 – 101.67. 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Express v. </a:t>
                      </a:r>
                      <a:r>
                        <a:rPr lang="en-US" sz="2400"/>
                        <a:t>Implied </a:t>
                      </a: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“Good Source” and “High” Claims </a:t>
                      </a:r>
                    </a:p>
                  </a:txBody>
                  <a:tcPr marL="120809" marR="120809" marT="60404" marB="60404"/>
                </a:tc>
                <a:extLst>
                  <a:ext uri="{0D108BD9-81ED-4DB2-BD59-A6C34878D82A}">
                    <a16:rowId xmlns:a16="http://schemas.microsoft.com/office/drawing/2014/main" val="2438327841"/>
                  </a:ext>
                </a:extLst>
              </a:tr>
              <a:tr h="893984">
                <a:tc>
                  <a:txBody>
                    <a:bodyPr/>
                    <a:lstStyle/>
                    <a:p>
                      <a:r>
                        <a:rPr lang="en-US" sz="2400"/>
                        <a:t>“Healthy” Claims 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US" b="0" i="1" dirty="0">
                          <a:effectLst/>
                          <a:latin typeface="Segoe UI" panose="020B0502040204020203" pitchFamily="34" charset="0"/>
                        </a:rPr>
                        <a:t>Food Labeling: Nutrient Content Claims; Definition of Term “Healthy”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, 89 Fed. Reg. 106064 (Dec. 27, 2024).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Updated to reflect dietary patterns </a:t>
                      </a:r>
                    </a:p>
                  </a:txBody>
                  <a:tcPr marL="120809" marR="120809" marT="60404" marB="60404"/>
                </a:tc>
                <a:extLst>
                  <a:ext uri="{0D108BD9-81ED-4DB2-BD59-A6C34878D82A}">
                    <a16:rowId xmlns:a16="http://schemas.microsoft.com/office/drawing/2014/main" val="1702770841"/>
                  </a:ext>
                </a:extLst>
              </a:tr>
              <a:tr h="893984">
                <a:tc>
                  <a:txBody>
                    <a:bodyPr/>
                    <a:lstStyle/>
                    <a:p>
                      <a:r>
                        <a:rPr lang="en-US" sz="2400"/>
                        <a:t>“Natural” Claims </a:t>
                      </a:r>
                    </a:p>
                  </a:txBody>
                  <a:tcPr marL="120809" marR="120809" marT="60404" marB="6040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Policy-based; not defined.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litigation and NAD risk </a:t>
                      </a:r>
                    </a:p>
                  </a:txBody>
                  <a:tcPr marL="120809" marR="120809" marT="60404" marB="60404"/>
                </a:tc>
                <a:extLst>
                  <a:ext uri="{0D108BD9-81ED-4DB2-BD59-A6C34878D82A}">
                    <a16:rowId xmlns:a16="http://schemas.microsoft.com/office/drawing/2014/main" val="3177708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98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70DE6-C1C0-1BE6-3960-B45428CC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853" y="6356350"/>
            <a:ext cx="12355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CCE96-6DA8-419A-8EEC-DC24A2139E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0F548-DABD-E821-9AF3-E3734889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57200"/>
            <a:ext cx="10938294" cy="1233488"/>
          </a:xfrm>
        </p:spPr>
        <p:txBody>
          <a:bodyPr anchor="ctr">
            <a:normAutofit/>
          </a:bodyPr>
          <a:lstStyle/>
          <a:p>
            <a:r>
              <a:rPr lang="en-US" sz="3300"/>
              <a:t>USDA Claims Are Defined Regulatory Categories – Not Flexible Marketing Claims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792A7-253C-6329-F828-12C74498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105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42DB33-27C8-42E7-93BB-4B0FBED02836}" type="datetime4">
              <a:rPr lang="en-US" smtClean="0"/>
              <a:pPr>
                <a:spcAft>
                  <a:spcPts val="600"/>
                </a:spcAft>
              </a:pPr>
              <a:t>April 6, 2026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D37EC43-1D23-D79D-D440-0D6C4A3DE9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1101" y="1825625"/>
          <a:ext cx="1095554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8662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ley PowerPoint">
  <a:themeElements>
    <a:clrScheme name="Wiley">
      <a:dk1>
        <a:srgbClr val="000000"/>
      </a:dk1>
      <a:lt1>
        <a:srgbClr val="FFFFFF"/>
      </a:lt1>
      <a:dk2>
        <a:srgbClr val="491840"/>
      </a:dk2>
      <a:lt2>
        <a:srgbClr val="FFFFFF"/>
      </a:lt2>
      <a:accent1>
        <a:srgbClr val="491840"/>
      </a:accent1>
      <a:accent2>
        <a:srgbClr val="A5A5A5"/>
      </a:accent2>
      <a:accent3>
        <a:srgbClr val="00335D"/>
      </a:accent3>
      <a:accent4>
        <a:srgbClr val="E71435"/>
      </a:accent4>
      <a:accent5>
        <a:srgbClr val="006EC8"/>
      </a:accent5>
      <a:accent6>
        <a:srgbClr val="EAE7DF"/>
      </a:accent6>
      <a:hlink>
        <a:srgbClr val="E71435"/>
      </a:hlink>
      <a:folHlink>
        <a:srgbClr val="424D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A452FAC-D89F-46C3-A1EA-C8F82F6BA6AA}" vid="{D2788394-9F4A-479C-AC10-5E05746CF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1770</Words>
  <Application>Microsoft Office PowerPoint</Application>
  <PresentationFormat>Widescreen</PresentationFormat>
  <Paragraphs>244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Arial Black</vt:lpstr>
      <vt:lpstr>Century Gothic</vt:lpstr>
      <vt:lpstr>Courier New</vt:lpstr>
      <vt:lpstr>Segoe UI</vt:lpstr>
      <vt:lpstr>Wingdings</vt:lpstr>
      <vt:lpstr>wiley PowerPoint</vt:lpstr>
      <vt:lpstr>Hot Topics in Food and Beverage Advertising</vt:lpstr>
      <vt:lpstr>Agenda </vt:lpstr>
      <vt:lpstr>PowerPoint Presentation</vt:lpstr>
      <vt:lpstr>BBB National Programs  National Advertising Division</vt:lpstr>
      <vt:lpstr>NAD Process… in a nutshell</vt:lpstr>
      <vt:lpstr>Hot Topics</vt:lpstr>
      <vt:lpstr>Regulatory Agency Labeling Requirements</vt:lpstr>
      <vt:lpstr>FDA Claims: What’s Defined, Updated, and Risky</vt:lpstr>
      <vt:lpstr>USDA Claims Are Defined Regulatory Categories – Not Flexible Marketing Claims </vt:lpstr>
      <vt:lpstr>Food and Beverage Advertising Litigation</vt:lpstr>
      <vt:lpstr>Trending in Litigation</vt:lpstr>
      <vt:lpstr>Parallels Between What’s Happening at NAD and What’s Happening in Court</vt:lpstr>
      <vt:lpstr>Impact of NAD Challenges in Private Litigation</vt:lpstr>
      <vt:lpstr>NAD Food Industry Challenges of Note</vt:lpstr>
      <vt:lpstr>Case Study #1:  Freshpet, Inc. </vt:lpstr>
      <vt:lpstr>Freshpet: Human Grade Dogfood</vt:lpstr>
      <vt:lpstr>Case Study #2:  Kendal Nutricare Limited </vt:lpstr>
      <vt:lpstr>Kendal Nutricare Limited</vt:lpstr>
      <vt:lpstr>Case Study #3:  Cargill Meat Solutions Corporation </vt:lpstr>
      <vt:lpstr>Issue Spotting Claims That May Invite Competitor Challenges, Part 1</vt:lpstr>
      <vt:lpstr>Issue Spotting Claims That May Invite Environmental Challenges, Part 2</vt:lpstr>
      <vt:lpstr>Case Study #4:  Ryze Superfoods, LLC </vt:lpstr>
      <vt:lpstr>Ryze Superfoods Mushroom Coffee and Matcha</vt:lpstr>
      <vt:lpstr>Case Study #5:  JBS Net Zero 2040</vt:lpstr>
      <vt:lpstr>Challenged Net Zero Claims</vt:lpstr>
      <vt:lpstr>NAD Analysis of Net Zero Claims</vt:lpstr>
      <vt:lpstr>Key Substantive Themes and Tips</vt:lpstr>
      <vt:lpstr>PowerPoint Presentation</vt:lpstr>
      <vt:lpstr>PowerPoint Presentation</vt:lpstr>
      <vt:lpstr>Questions? Feel Free to 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Pomrink, Madeline</dc:creator>
  <cp:lastModifiedBy>Birschbach, Sasha</cp:lastModifiedBy>
  <cp:revision>30</cp:revision>
  <dcterms:created xsi:type="dcterms:W3CDTF">1900-01-01T05:00:00Z</dcterms:created>
  <dcterms:modified xsi:type="dcterms:W3CDTF">2026-04-06T16:29:27Z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ndDocumentId">
    <vt:lpwstr>4932-2757-7501</vt:lpwstr>
  </op:property>
</op:Properties>
</file>